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  <p:sldMasterId id="2147483660" r:id="rId2"/>
  </p:sldMasterIdLst>
  <p:sldIdLst>
    <p:sldId id="296" r:id="rId3"/>
    <p:sldId id="294" r:id="rId4"/>
    <p:sldId id="29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ndérke" initials="T" lastIdx="2" clrIdx="0">
    <p:extLst>
      <p:ext uri="{19B8F6BF-5375-455C-9EA6-DF929625EA0E}">
        <p15:presenceInfo xmlns:p15="http://schemas.microsoft.com/office/powerpoint/2012/main" userId="Tündé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6FEF8"/>
    <a:srgbClr val="FF0066"/>
    <a:srgbClr val="FF9900"/>
    <a:srgbClr val="CC00FF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3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tila\Documents\TFTE\V4_logistic\ofoglalo\International_LPI_from_2007_to_2014_K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9741907261592"/>
          <c:y val="0.19262341408601891"/>
          <c:w val="0.46223140857392508"/>
          <c:h val="0.70885327832423561"/>
        </c:manualLayout>
      </c:layout>
      <c:radarChart>
        <c:radarStyle val="marker"/>
        <c:varyColors val="0"/>
        <c:ser>
          <c:idx val="0"/>
          <c:order val="0"/>
          <c:tx>
            <c:strRef>
              <c:f>LPI!$A$3:$B$3</c:f>
              <c:strCache>
                <c:ptCount val="1"/>
                <c:pt idx="0">
                  <c:v>Czech Republic CZE</c:v>
                </c:pt>
              </c:strCache>
            </c:strRef>
          </c:tx>
          <c:cat>
            <c:numRef>
              <c:f>LPI!$C$1:$F$1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LPI!$C$3:$F$3</c:f>
              <c:numCache>
                <c:formatCode>0.00</c:formatCode>
                <c:ptCount val="4"/>
                <c:pt idx="0">
                  <c:v>3.1346259824731137</c:v>
                </c:pt>
                <c:pt idx="1">
                  <c:v>3.5065529999999967</c:v>
                </c:pt>
                <c:pt idx="2">
                  <c:v>3.1414979999999999</c:v>
                </c:pt>
                <c:pt idx="3">
                  <c:v>3.4924159999999729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2-4D84-A58F-A04EC0856A2B}"/>
            </c:ext>
          </c:extLst>
        </c:ser>
        <c:ser>
          <c:idx val="1"/>
          <c:order val="1"/>
          <c:tx>
            <c:strRef>
              <c:f>LPI!$A$4:$B$4</c:f>
              <c:strCache>
                <c:ptCount val="1"/>
                <c:pt idx="0">
                  <c:v>Hungary HUN</c:v>
                </c:pt>
              </c:strCache>
            </c:strRef>
          </c:tx>
          <c:cat>
            <c:numRef>
              <c:f>LPI!$C$1:$F$1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LPI!$C$4:$F$4</c:f>
              <c:numCache>
                <c:formatCode>0.00</c:formatCode>
                <c:ptCount val="4"/>
                <c:pt idx="0">
                  <c:v>3.1541737747953609</c:v>
                </c:pt>
                <c:pt idx="1">
                  <c:v>2.9871470000000002</c:v>
                </c:pt>
                <c:pt idx="2">
                  <c:v>3.1713710000000002</c:v>
                </c:pt>
                <c:pt idx="3">
                  <c:v>3.4644379999999999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12-4D84-A58F-A04EC0856A2B}"/>
            </c:ext>
          </c:extLst>
        </c:ser>
        <c:ser>
          <c:idx val="2"/>
          <c:order val="2"/>
          <c:tx>
            <c:strRef>
              <c:f>LPI!$A$5:$B$5</c:f>
              <c:strCache>
                <c:ptCount val="1"/>
                <c:pt idx="0">
                  <c:v>Poland POL</c:v>
                </c:pt>
              </c:strCache>
            </c:strRef>
          </c:tx>
          <c:cat>
            <c:numRef>
              <c:f>LPI!$C$1:$F$1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LPI!$C$5:$F$5</c:f>
              <c:numCache>
                <c:formatCode>0.00</c:formatCode>
                <c:ptCount val="4"/>
                <c:pt idx="0">
                  <c:v>3.038002640907286</c:v>
                </c:pt>
                <c:pt idx="1">
                  <c:v>3.4352709999999806</c:v>
                </c:pt>
                <c:pt idx="2">
                  <c:v>3.431324</c:v>
                </c:pt>
                <c:pt idx="3">
                  <c:v>3.4938289999999967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12-4D84-A58F-A04EC0856A2B}"/>
            </c:ext>
          </c:extLst>
        </c:ser>
        <c:ser>
          <c:idx val="3"/>
          <c:order val="3"/>
          <c:tx>
            <c:strRef>
              <c:f>LPI!$A$6:$B$6</c:f>
              <c:strCache>
                <c:ptCount val="1"/>
                <c:pt idx="0">
                  <c:v>Slovak Republic SVK</c:v>
                </c:pt>
              </c:strCache>
            </c:strRef>
          </c:tx>
          <c:cat>
            <c:numRef>
              <c:f>LPI!$C$1:$F$1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LPI!$C$6:$F$6</c:f>
              <c:numCache>
                <c:formatCode>0.00</c:formatCode>
                <c:ptCount val="4"/>
                <c:pt idx="0">
                  <c:v>2.9186150560230377</c:v>
                </c:pt>
                <c:pt idx="1">
                  <c:v>3.2408290000000002</c:v>
                </c:pt>
                <c:pt idx="2">
                  <c:v>3.0293739999999998</c:v>
                </c:pt>
                <c:pt idx="3">
                  <c:v>3.2545329999999999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12-4D84-A58F-A04EC0856A2B}"/>
            </c:ext>
          </c:extLst>
        </c:ser>
        <c:ser>
          <c:idx val="4"/>
          <c:order val="4"/>
          <c:tx>
            <c:strRef>
              <c:f>LPI!$A$7:$B$7</c:f>
              <c:strCache>
                <c:ptCount val="1"/>
                <c:pt idx="0">
                  <c:v>Average V4</c:v>
                </c:pt>
              </c:strCache>
            </c:strRef>
          </c:tx>
          <c:cat>
            <c:numRef>
              <c:f>LPI!$C$1:$F$1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LPI!$C$7:$F$7</c:f>
              <c:numCache>
                <c:formatCode>0.00</c:formatCode>
                <c:ptCount val="4"/>
                <c:pt idx="0">
                  <c:v>3.0613543635496949</c:v>
                </c:pt>
                <c:pt idx="1">
                  <c:v>3.2924499999999761</c:v>
                </c:pt>
                <c:pt idx="2">
                  <c:v>3.1933917500000368</c:v>
                </c:pt>
                <c:pt idx="3">
                  <c:v>3.426304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12-4D84-A58F-A04EC0856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25472"/>
        <c:axId val="102825984"/>
      </c:radarChart>
      <c:catAx>
        <c:axId val="89225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2825984"/>
        <c:crosses val="autoZero"/>
        <c:auto val="1"/>
        <c:lblAlgn val="ctr"/>
        <c:lblOffset val="100"/>
        <c:noMultiLvlLbl val="0"/>
      </c:catAx>
      <c:valAx>
        <c:axId val="102825984"/>
        <c:scaling>
          <c:orientation val="minMax"/>
          <c:min val="2.6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922547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D64D4-E476-4E88-9396-2780CC0B0D28}" type="doc">
      <dgm:prSet loTypeId="urn:microsoft.com/office/officeart/2005/8/layout/matrix3" loCatId="matrix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hu-HU"/>
        </a:p>
      </dgm:t>
    </dgm:pt>
    <dgm:pt modelId="{98A8251A-B05A-4E28-9918-CB2510914D97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Hadtudomány</a:t>
          </a:r>
          <a:endParaRPr lang="hu-HU" dirty="0">
            <a:solidFill>
              <a:schemeClr val="tx1"/>
            </a:solidFill>
          </a:endParaRPr>
        </a:p>
      </dgm:t>
    </dgm:pt>
    <dgm:pt modelId="{913ABC73-6468-4E38-8CDE-21FAB4ACCEF8}" type="parTrans" cxnId="{129971BE-10F7-4AFE-8298-F3B32DA87AA5}">
      <dgm:prSet/>
      <dgm:spPr/>
      <dgm:t>
        <a:bodyPr/>
        <a:lstStyle/>
        <a:p>
          <a:endParaRPr lang="hu-HU"/>
        </a:p>
      </dgm:t>
    </dgm:pt>
    <dgm:pt modelId="{0ED92B86-C74C-4090-8381-0435D62918F6}" type="sibTrans" cxnId="{129971BE-10F7-4AFE-8298-F3B32DA87AA5}">
      <dgm:prSet/>
      <dgm:spPr/>
      <dgm:t>
        <a:bodyPr/>
        <a:lstStyle/>
        <a:p>
          <a:endParaRPr lang="hu-HU"/>
        </a:p>
      </dgm:t>
    </dgm:pt>
    <dgm:pt modelId="{FEC988AB-215B-4592-B5D1-B5642B7FE1FD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VI. Bölcs Leo bizánci császár (886-912)</a:t>
          </a:r>
          <a:endParaRPr lang="hu-HU" dirty="0">
            <a:solidFill>
              <a:schemeClr val="tx1"/>
            </a:solidFill>
          </a:endParaRPr>
        </a:p>
      </dgm:t>
    </dgm:pt>
    <dgm:pt modelId="{5E9D75BC-ABD1-4784-BD17-213182DD89E7}" type="parTrans" cxnId="{93E362C3-0F1A-4B8B-B43A-A3619C87DC74}">
      <dgm:prSet/>
      <dgm:spPr/>
      <dgm:t>
        <a:bodyPr/>
        <a:lstStyle/>
        <a:p>
          <a:endParaRPr lang="hu-HU"/>
        </a:p>
      </dgm:t>
    </dgm:pt>
    <dgm:pt modelId="{A01AE63E-7D36-498A-B39C-559A77EB4E32}" type="sibTrans" cxnId="{93E362C3-0F1A-4B8B-B43A-A3619C87DC74}">
      <dgm:prSet/>
      <dgm:spPr/>
      <dgm:t>
        <a:bodyPr/>
        <a:lstStyle/>
        <a:p>
          <a:endParaRPr lang="hu-HU"/>
        </a:p>
      </dgm:t>
    </dgm:pt>
    <dgm:pt modelId="{58F03DC7-074C-466D-87B4-F6034F2EE0E6}">
      <dgm:prSet phldrT="[Szöveg]"/>
      <dgm:spPr/>
      <dgm:t>
        <a:bodyPr/>
        <a:lstStyle/>
        <a:p>
          <a:r>
            <a:rPr lang="hu-HU" b="1" dirty="0" err="1" smtClean="0">
              <a:solidFill>
                <a:schemeClr val="tx1"/>
              </a:solidFill>
            </a:rPr>
            <a:t>Puységur</a:t>
          </a:r>
          <a:r>
            <a:rPr lang="hu-HU" b="1" dirty="0" smtClean="0">
              <a:solidFill>
                <a:schemeClr val="tx1"/>
              </a:solidFill>
            </a:rPr>
            <a:t> (1656-1743)</a:t>
          </a:r>
          <a:endParaRPr lang="hu-HU" dirty="0">
            <a:solidFill>
              <a:schemeClr val="tx1"/>
            </a:solidFill>
          </a:endParaRPr>
        </a:p>
      </dgm:t>
    </dgm:pt>
    <dgm:pt modelId="{8C47BF1D-C5DF-4A36-8609-8F7CEFB725E8}" type="parTrans" cxnId="{5F737799-1E5B-4AE9-A140-92E25CEFB9B5}">
      <dgm:prSet/>
      <dgm:spPr/>
      <dgm:t>
        <a:bodyPr/>
        <a:lstStyle/>
        <a:p>
          <a:endParaRPr lang="hu-HU"/>
        </a:p>
      </dgm:t>
    </dgm:pt>
    <dgm:pt modelId="{3DC268CD-9A11-4029-BE3C-D54BD5CA8B26}" type="sibTrans" cxnId="{5F737799-1E5B-4AE9-A140-92E25CEFB9B5}">
      <dgm:prSet/>
      <dgm:spPr/>
      <dgm:t>
        <a:bodyPr/>
        <a:lstStyle/>
        <a:p>
          <a:endParaRPr lang="hu-HU"/>
        </a:p>
      </dgm:t>
    </dgm:pt>
    <dgm:pt modelId="{547D996A-AF09-42AF-8813-34394B42B0EB}">
      <dgm:prSet phldrT="[Szöveg]"/>
      <dgm:spPr/>
      <dgm:t>
        <a:bodyPr/>
        <a:lstStyle/>
        <a:p>
          <a:r>
            <a:rPr lang="hu-HU" b="1" dirty="0" err="1" smtClean="0">
              <a:solidFill>
                <a:schemeClr val="tx1"/>
              </a:solidFill>
            </a:rPr>
            <a:t>Jomini</a:t>
          </a:r>
          <a:r>
            <a:rPr lang="hu-HU" b="1" dirty="0" smtClean="0">
              <a:solidFill>
                <a:schemeClr val="tx1"/>
              </a:solidFill>
            </a:rPr>
            <a:t> (1779-1869) </a:t>
          </a:r>
          <a:r>
            <a:rPr lang="hu-HU" b="1" dirty="0" err="1" smtClean="0">
              <a:solidFill>
                <a:schemeClr val="tx1"/>
              </a:solidFill>
            </a:rPr>
            <a:t>Loger</a:t>
          </a:r>
          <a:r>
            <a:rPr lang="hu-HU" b="1" dirty="0" smtClean="0">
              <a:solidFill>
                <a:schemeClr val="tx1"/>
              </a:solidFill>
            </a:rPr>
            <a:t>=szállásadás</a:t>
          </a:r>
          <a:endParaRPr lang="hu-HU" dirty="0">
            <a:solidFill>
              <a:schemeClr val="tx1"/>
            </a:solidFill>
          </a:endParaRPr>
        </a:p>
      </dgm:t>
    </dgm:pt>
    <dgm:pt modelId="{EC0A64F8-C72A-463E-A359-EF4455A35A6C}" type="parTrans" cxnId="{0D46F8FB-A105-465C-BABB-5F88AA47899B}">
      <dgm:prSet/>
      <dgm:spPr/>
      <dgm:t>
        <a:bodyPr/>
        <a:lstStyle/>
        <a:p>
          <a:endParaRPr lang="hu-HU"/>
        </a:p>
      </dgm:t>
    </dgm:pt>
    <dgm:pt modelId="{DA038D9B-4FEB-4A0D-9A70-B20EE5C2FE58}" type="sibTrans" cxnId="{0D46F8FB-A105-465C-BABB-5F88AA47899B}">
      <dgm:prSet/>
      <dgm:spPr/>
      <dgm:t>
        <a:bodyPr/>
        <a:lstStyle/>
        <a:p>
          <a:endParaRPr lang="hu-HU"/>
        </a:p>
      </dgm:t>
    </dgm:pt>
    <dgm:pt modelId="{2CF1853D-A697-49C9-8D5A-01D4F0A42AA7}" type="pres">
      <dgm:prSet presAssocID="{748D64D4-E476-4E88-9396-2780CC0B0D2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3703B98-200B-454F-82B9-00C7D049B9CE}" type="pres">
      <dgm:prSet presAssocID="{748D64D4-E476-4E88-9396-2780CC0B0D28}" presName="diamond" presStyleLbl="bgShp" presStyleIdx="0" presStyleCnt="1"/>
      <dgm:spPr/>
    </dgm:pt>
    <dgm:pt modelId="{4AA84547-199A-4966-8604-068B2B847775}" type="pres">
      <dgm:prSet presAssocID="{748D64D4-E476-4E88-9396-2780CC0B0D2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D9A251-2F5A-46AD-A3AA-043699D07414}" type="pres">
      <dgm:prSet presAssocID="{748D64D4-E476-4E88-9396-2780CC0B0D2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B05805-913F-41EE-B5CC-C712239042DA}" type="pres">
      <dgm:prSet presAssocID="{748D64D4-E476-4E88-9396-2780CC0B0D2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E6F4D3-BADB-424A-A520-A8CAC80D2089}" type="pres">
      <dgm:prSet presAssocID="{748D64D4-E476-4E88-9396-2780CC0B0D2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D46F8FB-A105-465C-BABB-5F88AA47899B}" srcId="{748D64D4-E476-4E88-9396-2780CC0B0D28}" destId="{547D996A-AF09-42AF-8813-34394B42B0EB}" srcOrd="3" destOrd="0" parTransId="{EC0A64F8-C72A-463E-A359-EF4455A35A6C}" sibTransId="{DA038D9B-4FEB-4A0D-9A70-B20EE5C2FE58}"/>
    <dgm:cxn modelId="{129971BE-10F7-4AFE-8298-F3B32DA87AA5}" srcId="{748D64D4-E476-4E88-9396-2780CC0B0D28}" destId="{98A8251A-B05A-4E28-9918-CB2510914D97}" srcOrd="0" destOrd="0" parTransId="{913ABC73-6468-4E38-8CDE-21FAB4ACCEF8}" sibTransId="{0ED92B86-C74C-4090-8381-0435D62918F6}"/>
    <dgm:cxn modelId="{5F737799-1E5B-4AE9-A140-92E25CEFB9B5}" srcId="{748D64D4-E476-4E88-9396-2780CC0B0D28}" destId="{58F03DC7-074C-466D-87B4-F6034F2EE0E6}" srcOrd="2" destOrd="0" parTransId="{8C47BF1D-C5DF-4A36-8609-8F7CEFB725E8}" sibTransId="{3DC268CD-9A11-4029-BE3C-D54BD5CA8B26}"/>
    <dgm:cxn modelId="{29E64B6F-F57D-4315-AB8E-925BA6F806C1}" type="presOf" srcId="{547D996A-AF09-42AF-8813-34394B42B0EB}" destId="{F7E6F4D3-BADB-424A-A520-A8CAC80D2089}" srcOrd="0" destOrd="0" presId="urn:microsoft.com/office/officeart/2005/8/layout/matrix3"/>
    <dgm:cxn modelId="{E939EBB6-2002-4464-997C-704F5A6689E8}" type="presOf" srcId="{FEC988AB-215B-4592-B5D1-B5642B7FE1FD}" destId="{8ED9A251-2F5A-46AD-A3AA-043699D07414}" srcOrd="0" destOrd="0" presId="urn:microsoft.com/office/officeart/2005/8/layout/matrix3"/>
    <dgm:cxn modelId="{3B064670-183B-4A36-9D3A-250CBD79FBEC}" type="presOf" srcId="{98A8251A-B05A-4E28-9918-CB2510914D97}" destId="{4AA84547-199A-4966-8604-068B2B847775}" srcOrd="0" destOrd="0" presId="urn:microsoft.com/office/officeart/2005/8/layout/matrix3"/>
    <dgm:cxn modelId="{5AFFD7AA-99A6-47F0-984C-B335AAF238F1}" type="presOf" srcId="{58F03DC7-074C-466D-87B4-F6034F2EE0E6}" destId="{A9B05805-913F-41EE-B5CC-C712239042DA}" srcOrd="0" destOrd="0" presId="urn:microsoft.com/office/officeart/2005/8/layout/matrix3"/>
    <dgm:cxn modelId="{CC1AB8D8-763A-49A3-9BD2-5BBE66C62EF3}" type="presOf" srcId="{748D64D4-E476-4E88-9396-2780CC0B0D28}" destId="{2CF1853D-A697-49C9-8D5A-01D4F0A42AA7}" srcOrd="0" destOrd="0" presId="urn:microsoft.com/office/officeart/2005/8/layout/matrix3"/>
    <dgm:cxn modelId="{93E362C3-0F1A-4B8B-B43A-A3619C87DC74}" srcId="{748D64D4-E476-4E88-9396-2780CC0B0D28}" destId="{FEC988AB-215B-4592-B5D1-B5642B7FE1FD}" srcOrd="1" destOrd="0" parTransId="{5E9D75BC-ABD1-4784-BD17-213182DD89E7}" sibTransId="{A01AE63E-7D36-498A-B39C-559A77EB4E32}"/>
    <dgm:cxn modelId="{EA35B2E6-FBEA-48D8-914C-629F0CB366F6}" type="presParOf" srcId="{2CF1853D-A697-49C9-8D5A-01D4F0A42AA7}" destId="{63703B98-200B-454F-82B9-00C7D049B9CE}" srcOrd="0" destOrd="0" presId="urn:microsoft.com/office/officeart/2005/8/layout/matrix3"/>
    <dgm:cxn modelId="{8AD46728-F8BC-449F-9AED-504E1AA7DE54}" type="presParOf" srcId="{2CF1853D-A697-49C9-8D5A-01D4F0A42AA7}" destId="{4AA84547-199A-4966-8604-068B2B847775}" srcOrd="1" destOrd="0" presId="urn:microsoft.com/office/officeart/2005/8/layout/matrix3"/>
    <dgm:cxn modelId="{0839E143-FEA3-4F72-94CC-8800B14F5843}" type="presParOf" srcId="{2CF1853D-A697-49C9-8D5A-01D4F0A42AA7}" destId="{8ED9A251-2F5A-46AD-A3AA-043699D07414}" srcOrd="2" destOrd="0" presId="urn:microsoft.com/office/officeart/2005/8/layout/matrix3"/>
    <dgm:cxn modelId="{7A86A7B5-4172-4C23-AC18-EF6A6B686D76}" type="presParOf" srcId="{2CF1853D-A697-49C9-8D5A-01D4F0A42AA7}" destId="{A9B05805-913F-41EE-B5CC-C712239042DA}" srcOrd="3" destOrd="0" presId="urn:microsoft.com/office/officeart/2005/8/layout/matrix3"/>
    <dgm:cxn modelId="{F22E901A-29B0-4F8F-A37F-D59657F6E6FB}" type="presParOf" srcId="{2CF1853D-A697-49C9-8D5A-01D4F0A42AA7}" destId="{F7E6F4D3-BADB-424A-A520-A8CAC80D20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53F13-AECE-44C2-BF87-CD800DB3809D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E72650E-65B9-42BA-9DD3-51692F1E51BB}">
      <dgm:prSet phldrT="[Szöveg]" custT="1"/>
      <dgm:spPr/>
      <dgm:t>
        <a:bodyPr/>
        <a:lstStyle/>
        <a:p>
          <a:r>
            <a:rPr lang="hu-H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Logisztika</a:t>
          </a:r>
          <a:endParaRPr lang="en-GB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2C6C5-7E25-4128-8160-E50E49D22388}" type="parTrans" cxnId="{D60303E9-22A6-4EDD-BB11-94F869762EAE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BFA80-65BE-4908-B222-AABC47F8CB1C}" type="sibTrans" cxnId="{D60303E9-22A6-4EDD-BB11-94F869762EAE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821C8-B59D-417D-9353-96ED862E6A63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Csomagolás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E3F21-3FF1-4BF9-80B3-968BDB974C89}" type="parTrans" cxnId="{E444FDF0-FAC6-49CC-8659-AFDAB13EAB3F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82E36-EB84-4CB0-A76F-266118E1AFEA}" type="sibTrans" cxnId="{E444FDF0-FAC6-49CC-8659-AFDAB13EAB3F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250A6-9CAB-4DFC-9D86-2870344ECEF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Raktározás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67E1E-5252-4B02-91E5-C25E080DF6C9}" type="parTrans" cxnId="{D0F61173-8A44-4AF2-AE30-E6656F2876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3C07D-9737-41D4-91CA-44580CDAAB87}" type="sibTrans" cxnId="{D0F61173-8A44-4AF2-AE30-E6656F2876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9A9FF-7620-4243-9048-FB8BDA5E5F49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Közlekedés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4DA1E-064A-43F3-8EC9-B2126AE7DE77}" type="parTrans" cxnId="{7CB1F92F-F9FA-435B-A3F6-116B891BD75A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16756-121C-4A66-8122-8D133D601C14}" type="sibTrans" cxnId="{7CB1F92F-F9FA-435B-A3F6-116B891BD75A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75102-B6C9-453D-8C47-42B1E4D9710A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Szállítás és rakodás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E5541-33C9-427E-85C9-DC377F683A71}" type="parTrans" cxnId="{DF3742AA-8D18-41AA-95BA-A7B9D1054B20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43DDD-6F67-463B-9D2A-4ED83793DA49}" type="sibTrans" cxnId="{DF3742AA-8D18-41AA-95BA-A7B9D1054B20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86826-A72F-4C19-BD10-CA9F9E2A06A9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Gyártás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176C-D378-41C2-A46D-4420EBC2AFC3}" type="parTrans" cxnId="{C4A15A8B-F05F-4735-9EF4-FE2B3059ACC7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CF150-ACBB-43D4-9D59-BED99E551F70}" type="sibTrans" cxnId="{C4A15A8B-F05F-4735-9EF4-FE2B3059ACC7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6267B-C9E1-4EE7-8009-D8F1255DD89E}">
      <dgm:prSet phldrT="[Szöveg]" custT="1"/>
      <dgm:spPr/>
      <dgm:t>
        <a:bodyPr/>
        <a:lstStyle/>
        <a:p>
          <a:r>
            <a:rPr lang="hu-H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Kommuni-kációs</a:t>
          </a:r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technika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A726E-1C1A-4D34-A350-058B198FB6FE}" type="parTrans" cxnId="{D56349B7-475C-4E3D-A6BC-9427BD953B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C7E76-4425-4382-A196-9383E4582181}" type="sibTrans" cxnId="{D56349B7-475C-4E3D-A6BC-9427BD953B23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8487D-020A-42B9-A75C-B1CDE465C15F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Informatika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AC372-69D9-44DC-99D9-3295D2E4C94E}" type="parTrans" cxnId="{69C848C0-4316-48B7-9887-1F3748CC2E2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65C7F-EF8B-4B09-9519-55B1032A7BEB}" type="sibTrans" cxnId="{69C848C0-4316-48B7-9887-1F3748CC2E2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87AEE-123D-4FAE-9BB7-69AA495CFE94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F271B-C912-4C15-B950-0D90F8ABC488}" type="parTrans" cxnId="{8B04FC28-5F1B-48D1-A726-FACDBF123179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1CFA7-FEDE-486A-A23A-E3A21F3D8936}" type="sibTrans" cxnId="{8B04FC28-5F1B-48D1-A726-FACDBF123179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74FA6-1D0E-404B-9B4C-F00D0DA9BEA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Üzem és vállalat-gazdaságtan</a:t>
          </a:r>
          <a:endParaRPr lang="en-GB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09D79-A502-497F-AF62-40B71390D7B2}" type="parTrans" cxnId="{2956AD63-E8AB-464C-AED6-A90C4C748A9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69982-DDFA-4011-BF38-1FB66809D272}" type="sibTrans" cxnId="{2956AD63-E8AB-464C-AED6-A90C4C748A92}">
      <dgm:prSet/>
      <dgm:spPr/>
      <dgm:t>
        <a:bodyPr/>
        <a:lstStyle/>
        <a:p>
          <a:endParaRPr lang="en-GB" sz="4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EA96E-D58D-4F00-B769-754F43983765}" type="pres">
      <dgm:prSet presAssocID="{CB953F13-AECE-44C2-BF87-CD800DB3809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ECDFF1-FCBB-40C3-A226-ED663E3E1598}" type="pres">
      <dgm:prSet presAssocID="{CB953F13-AECE-44C2-BF87-CD800DB3809D}" presName="radial" presStyleCnt="0">
        <dgm:presLayoutVars>
          <dgm:animLvl val="ctr"/>
        </dgm:presLayoutVars>
      </dgm:prSet>
      <dgm:spPr/>
    </dgm:pt>
    <dgm:pt modelId="{FAC1A30C-58B3-41F6-AE6D-855594A5A757}" type="pres">
      <dgm:prSet presAssocID="{BE72650E-65B9-42BA-9DD3-51692F1E51BB}" presName="centerShape" presStyleLbl="vennNode1" presStyleIdx="0" presStyleCnt="10"/>
      <dgm:spPr/>
      <dgm:t>
        <a:bodyPr/>
        <a:lstStyle/>
        <a:p>
          <a:endParaRPr lang="en-GB"/>
        </a:p>
      </dgm:t>
    </dgm:pt>
    <dgm:pt modelId="{9189839B-FF13-4950-BDEB-F447F32AAF2E}" type="pres">
      <dgm:prSet presAssocID="{201821C8-B59D-417D-9353-96ED862E6A63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42B742-A136-4C46-8A43-673C361388EA}" type="pres">
      <dgm:prSet presAssocID="{6C3250A6-9CAB-4DFC-9D86-2870344ECEF6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FB540-B18B-4F3D-AFB7-AF6AB6245EA1}" type="pres">
      <dgm:prSet presAssocID="{1719A9FF-7620-4243-9048-FB8BDA5E5F4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6DE83-1ACB-4722-8DCE-27C8400FEEE3}" type="pres">
      <dgm:prSet presAssocID="{62875102-B6C9-453D-8C47-42B1E4D9710A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460EE-D3F3-4E87-818A-769882D3D18E}" type="pres">
      <dgm:prSet presAssocID="{36F86826-A72F-4C19-BD10-CA9F9E2A06A9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766A4C-A4D3-46D7-83DD-86BAB661ABDE}" type="pres">
      <dgm:prSet presAssocID="{A4F6267B-C9E1-4EE7-8009-D8F1255DD89E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BD409E-3D97-4BD9-8E48-F8D0F1D80C01}" type="pres">
      <dgm:prSet presAssocID="{FA78487D-020A-42B9-A75C-B1CDE465C15F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6F6685-278B-4789-914F-C496763606D0}" type="pres">
      <dgm:prSet presAssocID="{FDD87AEE-123D-4FAE-9BB7-69AA495CFE94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F5E2CC-46E8-46EF-BB92-F68A920FABB5}" type="pres">
      <dgm:prSet presAssocID="{44E74FA6-1D0E-404B-9B4C-F00D0DA9BEA6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F61173-8A44-4AF2-AE30-E6656F287623}" srcId="{BE72650E-65B9-42BA-9DD3-51692F1E51BB}" destId="{6C3250A6-9CAB-4DFC-9D86-2870344ECEF6}" srcOrd="1" destOrd="0" parTransId="{60367E1E-5252-4B02-91E5-C25E080DF6C9}" sibTransId="{F7D3C07D-9737-41D4-91CA-44580CDAAB87}"/>
    <dgm:cxn modelId="{39628EB6-AD31-4DE4-BED3-CC2C6AB3354E}" type="presOf" srcId="{62875102-B6C9-453D-8C47-42B1E4D9710A}" destId="{6B26DE83-1ACB-4722-8DCE-27C8400FEEE3}" srcOrd="0" destOrd="0" presId="urn:microsoft.com/office/officeart/2005/8/layout/radial3"/>
    <dgm:cxn modelId="{69C848C0-4316-48B7-9887-1F3748CC2E22}" srcId="{BE72650E-65B9-42BA-9DD3-51692F1E51BB}" destId="{FA78487D-020A-42B9-A75C-B1CDE465C15F}" srcOrd="6" destOrd="0" parTransId="{5BFAC372-69D9-44DC-99D9-3295D2E4C94E}" sibTransId="{AED65C7F-EF8B-4B09-9519-55B1032A7BEB}"/>
    <dgm:cxn modelId="{3B36DB0F-D904-4A62-93E6-44E4D843230B}" type="presOf" srcId="{36F86826-A72F-4C19-BD10-CA9F9E2A06A9}" destId="{CEE460EE-D3F3-4E87-818A-769882D3D18E}" srcOrd="0" destOrd="0" presId="urn:microsoft.com/office/officeart/2005/8/layout/radial3"/>
    <dgm:cxn modelId="{2792671D-95E1-47EA-918E-279387DB8CB9}" type="presOf" srcId="{CB953F13-AECE-44C2-BF87-CD800DB3809D}" destId="{962EA96E-D58D-4F00-B769-754F43983765}" srcOrd="0" destOrd="0" presId="urn:microsoft.com/office/officeart/2005/8/layout/radial3"/>
    <dgm:cxn modelId="{D56349B7-475C-4E3D-A6BC-9427BD953B23}" srcId="{BE72650E-65B9-42BA-9DD3-51692F1E51BB}" destId="{A4F6267B-C9E1-4EE7-8009-D8F1255DD89E}" srcOrd="5" destOrd="0" parTransId="{A56A726E-1C1A-4D34-A350-058B198FB6FE}" sibTransId="{6ABC7E76-4425-4382-A196-9383E4582181}"/>
    <dgm:cxn modelId="{389C3E61-4960-433C-B431-2D0F12CCD842}" type="presOf" srcId="{44E74FA6-1D0E-404B-9B4C-F00D0DA9BEA6}" destId="{1DF5E2CC-46E8-46EF-BB92-F68A920FABB5}" srcOrd="0" destOrd="0" presId="urn:microsoft.com/office/officeart/2005/8/layout/radial3"/>
    <dgm:cxn modelId="{29C79BFA-4200-49E6-95DC-E50E6C83B0BF}" type="presOf" srcId="{1719A9FF-7620-4243-9048-FB8BDA5E5F49}" destId="{21EFB540-B18B-4F3D-AFB7-AF6AB6245EA1}" srcOrd="0" destOrd="0" presId="urn:microsoft.com/office/officeart/2005/8/layout/radial3"/>
    <dgm:cxn modelId="{DF3742AA-8D18-41AA-95BA-A7B9D1054B20}" srcId="{BE72650E-65B9-42BA-9DD3-51692F1E51BB}" destId="{62875102-B6C9-453D-8C47-42B1E4D9710A}" srcOrd="3" destOrd="0" parTransId="{23DE5541-33C9-427E-85C9-DC377F683A71}" sibTransId="{92943DDD-6F67-463B-9D2A-4ED83793DA49}"/>
    <dgm:cxn modelId="{C4A15A8B-F05F-4735-9EF4-FE2B3059ACC7}" srcId="{BE72650E-65B9-42BA-9DD3-51692F1E51BB}" destId="{36F86826-A72F-4C19-BD10-CA9F9E2A06A9}" srcOrd="4" destOrd="0" parTransId="{DDB5176C-D378-41C2-A46D-4420EBC2AFC3}" sibTransId="{DACCF150-ACBB-43D4-9D59-BED99E551F70}"/>
    <dgm:cxn modelId="{C185E272-340D-4BFB-9425-08A30DD107AF}" type="presOf" srcId="{FDD87AEE-123D-4FAE-9BB7-69AA495CFE94}" destId="{DE6F6685-278B-4789-914F-C496763606D0}" srcOrd="0" destOrd="0" presId="urn:microsoft.com/office/officeart/2005/8/layout/radial3"/>
    <dgm:cxn modelId="{2956AD63-E8AB-464C-AED6-A90C4C748A92}" srcId="{BE72650E-65B9-42BA-9DD3-51692F1E51BB}" destId="{44E74FA6-1D0E-404B-9B4C-F00D0DA9BEA6}" srcOrd="8" destOrd="0" parTransId="{6EF09D79-A502-497F-AF62-40B71390D7B2}" sibTransId="{06569982-DDFA-4011-BF38-1FB66809D272}"/>
    <dgm:cxn modelId="{385D8875-3147-495E-BCCB-2A18F5D866DB}" type="presOf" srcId="{201821C8-B59D-417D-9353-96ED862E6A63}" destId="{9189839B-FF13-4950-BDEB-F447F32AAF2E}" srcOrd="0" destOrd="0" presId="urn:microsoft.com/office/officeart/2005/8/layout/radial3"/>
    <dgm:cxn modelId="{EFD27934-2511-4D2F-B15D-2F558302174E}" type="presOf" srcId="{6C3250A6-9CAB-4DFC-9D86-2870344ECEF6}" destId="{E942B742-A136-4C46-8A43-673C361388EA}" srcOrd="0" destOrd="0" presId="urn:microsoft.com/office/officeart/2005/8/layout/radial3"/>
    <dgm:cxn modelId="{8B04FC28-5F1B-48D1-A726-FACDBF123179}" srcId="{BE72650E-65B9-42BA-9DD3-51692F1E51BB}" destId="{FDD87AEE-123D-4FAE-9BB7-69AA495CFE94}" srcOrd="7" destOrd="0" parTransId="{6F7F271B-C912-4C15-B950-0D90F8ABC488}" sibTransId="{34E1CFA7-FEDE-486A-A23A-E3A21F3D8936}"/>
    <dgm:cxn modelId="{E444FDF0-FAC6-49CC-8659-AFDAB13EAB3F}" srcId="{BE72650E-65B9-42BA-9DD3-51692F1E51BB}" destId="{201821C8-B59D-417D-9353-96ED862E6A63}" srcOrd="0" destOrd="0" parTransId="{7D5E3F21-3FF1-4BF9-80B3-968BDB974C89}" sibTransId="{0D582E36-EB84-4CB0-A76F-266118E1AFEA}"/>
    <dgm:cxn modelId="{87943F82-16E1-42FF-83BF-ED136ED09A0D}" type="presOf" srcId="{BE72650E-65B9-42BA-9DD3-51692F1E51BB}" destId="{FAC1A30C-58B3-41F6-AE6D-855594A5A757}" srcOrd="0" destOrd="0" presId="urn:microsoft.com/office/officeart/2005/8/layout/radial3"/>
    <dgm:cxn modelId="{D60303E9-22A6-4EDD-BB11-94F869762EAE}" srcId="{CB953F13-AECE-44C2-BF87-CD800DB3809D}" destId="{BE72650E-65B9-42BA-9DD3-51692F1E51BB}" srcOrd="0" destOrd="0" parTransId="{9522C6C5-7E25-4128-8160-E50E49D22388}" sibTransId="{5A3BFA80-65BE-4908-B222-AABC47F8CB1C}"/>
    <dgm:cxn modelId="{7CB1F92F-F9FA-435B-A3F6-116B891BD75A}" srcId="{BE72650E-65B9-42BA-9DD3-51692F1E51BB}" destId="{1719A9FF-7620-4243-9048-FB8BDA5E5F49}" srcOrd="2" destOrd="0" parTransId="{5044DA1E-064A-43F3-8EC9-B2126AE7DE77}" sibTransId="{88E16756-121C-4A66-8122-8D133D601C14}"/>
    <dgm:cxn modelId="{553FB461-BFF7-4CB5-BAAD-A4567D6ADCBB}" type="presOf" srcId="{FA78487D-020A-42B9-A75C-B1CDE465C15F}" destId="{6DBD409E-3D97-4BD9-8E48-F8D0F1D80C01}" srcOrd="0" destOrd="0" presId="urn:microsoft.com/office/officeart/2005/8/layout/radial3"/>
    <dgm:cxn modelId="{06E7179C-2284-4CB0-B646-05E2E25A3457}" type="presOf" srcId="{A4F6267B-C9E1-4EE7-8009-D8F1255DD89E}" destId="{64766A4C-A4D3-46D7-83DD-86BAB661ABDE}" srcOrd="0" destOrd="0" presId="urn:microsoft.com/office/officeart/2005/8/layout/radial3"/>
    <dgm:cxn modelId="{54B20C03-4044-4D1C-8425-B093CB4323ED}" type="presParOf" srcId="{962EA96E-D58D-4F00-B769-754F43983765}" destId="{28ECDFF1-FCBB-40C3-A226-ED663E3E1598}" srcOrd="0" destOrd="0" presId="urn:microsoft.com/office/officeart/2005/8/layout/radial3"/>
    <dgm:cxn modelId="{B10836A4-4B32-4BFF-80DB-AA6B90348372}" type="presParOf" srcId="{28ECDFF1-FCBB-40C3-A226-ED663E3E1598}" destId="{FAC1A30C-58B3-41F6-AE6D-855594A5A757}" srcOrd="0" destOrd="0" presId="urn:microsoft.com/office/officeart/2005/8/layout/radial3"/>
    <dgm:cxn modelId="{A37EC9FD-FE91-4F6D-98DF-D3B78C824D0B}" type="presParOf" srcId="{28ECDFF1-FCBB-40C3-A226-ED663E3E1598}" destId="{9189839B-FF13-4950-BDEB-F447F32AAF2E}" srcOrd="1" destOrd="0" presId="urn:microsoft.com/office/officeart/2005/8/layout/radial3"/>
    <dgm:cxn modelId="{ADD40AE2-27FF-4879-B0CC-8057D1EC1610}" type="presParOf" srcId="{28ECDFF1-FCBB-40C3-A226-ED663E3E1598}" destId="{E942B742-A136-4C46-8A43-673C361388EA}" srcOrd="2" destOrd="0" presId="urn:microsoft.com/office/officeart/2005/8/layout/radial3"/>
    <dgm:cxn modelId="{0959A1F3-81AE-4518-A470-191F9550C94F}" type="presParOf" srcId="{28ECDFF1-FCBB-40C3-A226-ED663E3E1598}" destId="{21EFB540-B18B-4F3D-AFB7-AF6AB6245EA1}" srcOrd="3" destOrd="0" presId="urn:microsoft.com/office/officeart/2005/8/layout/radial3"/>
    <dgm:cxn modelId="{68962EEE-8123-496F-8273-BCC81704EC4A}" type="presParOf" srcId="{28ECDFF1-FCBB-40C3-A226-ED663E3E1598}" destId="{6B26DE83-1ACB-4722-8DCE-27C8400FEEE3}" srcOrd="4" destOrd="0" presId="urn:microsoft.com/office/officeart/2005/8/layout/radial3"/>
    <dgm:cxn modelId="{FF25A667-60CB-494E-B3CE-564DC9C6C4DA}" type="presParOf" srcId="{28ECDFF1-FCBB-40C3-A226-ED663E3E1598}" destId="{CEE460EE-D3F3-4E87-818A-769882D3D18E}" srcOrd="5" destOrd="0" presId="urn:microsoft.com/office/officeart/2005/8/layout/radial3"/>
    <dgm:cxn modelId="{CD2DE8C1-E8FA-4FC0-B0F0-7E540B11C483}" type="presParOf" srcId="{28ECDFF1-FCBB-40C3-A226-ED663E3E1598}" destId="{64766A4C-A4D3-46D7-83DD-86BAB661ABDE}" srcOrd="6" destOrd="0" presId="urn:microsoft.com/office/officeart/2005/8/layout/radial3"/>
    <dgm:cxn modelId="{8832AEC1-AC36-4DC8-8CFB-6B0D8B36D53E}" type="presParOf" srcId="{28ECDFF1-FCBB-40C3-A226-ED663E3E1598}" destId="{6DBD409E-3D97-4BD9-8E48-F8D0F1D80C01}" srcOrd="7" destOrd="0" presId="urn:microsoft.com/office/officeart/2005/8/layout/radial3"/>
    <dgm:cxn modelId="{A2E6F30A-03BB-4079-9921-2FD2C7F4D866}" type="presParOf" srcId="{28ECDFF1-FCBB-40C3-A226-ED663E3E1598}" destId="{DE6F6685-278B-4789-914F-C496763606D0}" srcOrd="8" destOrd="0" presId="urn:microsoft.com/office/officeart/2005/8/layout/radial3"/>
    <dgm:cxn modelId="{23A5A6A6-F335-405A-8DB4-CBA67A371D64}" type="presParOf" srcId="{28ECDFF1-FCBB-40C3-A226-ED663E3E1598}" destId="{1DF5E2CC-46E8-46EF-BB92-F68A920FABB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1B1F5-40D3-4480-8BD1-5350D7426E1A}" type="doc">
      <dgm:prSet loTypeId="urn:microsoft.com/office/officeart/2009/3/layout/StepUpProcess" loCatId="process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CD65D573-EFE9-413B-8EE3-9534A13B2F27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5M ELV</a:t>
          </a:r>
          <a:endParaRPr lang="hu-HU" dirty="0">
            <a:solidFill>
              <a:srgbClr val="FF0000"/>
            </a:solidFill>
          </a:endParaRPr>
        </a:p>
      </dgm:t>
    </dgm:pt>
    <dgm:pt modelId="{D1C0C262-29DD-49CD-9E39-A08BAA6E636B}" type="parTrans" cxnId="{32733770-4673-4EEA-BC19-8E3696B5CB52}">
      <dgm:prSet/>
      <dgm:spPr/>
      <dgm:t>
        <a:bodyPr/>
        <a:lstStyle/>
        <a:p>
          <a:endParaRPr lang="hu-HU"/>
        </a:p>
      </dgm:t>
    </dgm:pt>
    <dgm:pt modelId="{3DF5913E-D0E6-40E0-971F-143F5EA73C4F}" type="sibTrans" cxnId="{32733770-4673-4EEA-BC19-8E3696B5CB52}">
      <dgm:prSet/>
      <dgm:spPr/>
      <dgm:t>
        <a:bodyPr/>
        <a:lstStyle/>
        <a:p>
          <a:endParaRPr lang="hu-HU"/>
        </a:p>
      </dgm:t>
    </dgm:pt>
    <dgm:pt modelId="{A71A328D-EA45-492A-BE58-ECACC816C133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6M ELV</a:t>
          </a:r>
          <a:endParaRPr lang="hu-HU" dirty="0">
            <a:solidFill>
              <a:srgbClr val="FF0000"/>
            </a:solidFill>
          </a:endParaRPr>
        </a:p>
      </dgm:t>
    </dgm:pt>
    <dgm:pt modelId="{A2377010-E877-44B8-A256-F5BDA8B4C58C}" type="parTrans" cxnId="{A97E89AF-52C0-4400-AB08-4B0635DC02E5}">
      <dgm:prSet/>
      <dgm:spPr/>
      <dgm:t>
        <a:bodyPr/>
        <a:lstStyle/>
        <a:p>
          <a:endParaRPr lang="hu-HU"/>
        </a:p>
      </dgm:t>
    </dgm:pt>
    <dgm:pt modelId="{178685C7-926C-4681-8A42-34F7096D73E3}" type="sibTrans" cxnId="{A97E89AF-52C0-4400-AB08-4B0635DC02E5}">
      <dgm:prSet/>
      <dgm:spPr/>
      <dgm:t>
        <a:bodyPr/>
        <a:lstStyle/>
        <a:p>
          <a:endParaRPr lang="hu-HU"/>
        </a:p>
      </dgm:t>
    </dgm:pt>
    <dgm:pt modelId="{1461689E-FDAA-4777-A1A9-2F2B110F5D0B}">
      <dgm:prSet phldrT="[Szöveg]"/>
      <dgm:spPr/>
      <dgm:t>
        <a:bodyPr/>
        <a:lstStyle/>
        <a:p>
          <a:r>
            <a:rPr lang="hu-HU" dirty="0" smtClean="0">
              <a:solidFill>
                <a:srgbClr val="FF0000"/>
              </a:solidFill>
            </a:rPr>
            <a:t>7M ELV</a:t>
          </a:r>
          <a:endParaRPr lang="hu-HU" dirty="0">
            <a:solidFill>
              <a:srgbClr val="FF0000"/>
            </a:solidFill>
          </a:endParaRPr>
        </a:p>
      </dgm:t>
    </dgm:pt>
    <dgm:pt modelId="{0C575E2D-6A7C-40C6-B933-DA63984337E7}" type="parTrans" cxnId="{DD47F4C1-0B54-49FB-92DC-2CE15A420D8E}">
      <dgm:prSet/>
      <dgm:spPr/>
      <dgm:t>
        <a:bodyPr/>
        <a:lstStyle/>
        <a:p>
          <a:endParaRPr lang="hu-HU"/>
        </a:p>
      </dgm:t>
    </dgm:pt>
    <dgm:pt modelId="{E3713C38-548C-4D0F-A70E-6196879BA824}" type="sibTrans" cxnId="{DD47F4C1-0B54-49FB-92DC-2CE15A420D8E}">
      <dgm:prSet/>
      <dgm:spPr/>
      <dgm:t>
        <a:bodyPr/>
        <a:lstStyle/>
        <a:p>
          <a:endParaRPr lang="hu-HU"/>
        </a:p>
      </dgm:t>
    </dgm:pt>
    <dgm:pt modelId="{BE8C9EC6-6BC2-4DD7-B1E0-253BE74477EB}" type="pres">
      <dgm:prSet presAssocID="{6121B1F5-40D3-4480-8BD1-5350D7426E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8A6FF8E-92FC-4CE2-A6D1-24CB05618912}" type="pres">
      <dgm:prSet presAssocID="{CD65D573-EFE9-413B-8EE3-9534A13B2F27}" presName="composite" presStyleCnt="0"/>
      <dgm:spPr/>
    </dgm:pt>
    <dgm:pt modelId="{A33D65A8-FBA3-4981-AD86-6E5B7B30FF50}" type="pres">
      <dgm:prSet presAssocID="{CD65D573-EFE9-413B-8EE3-9534A13B2F27}" presName="LShape" presStyleLbl="alignNode1" presStyleIdx="0" presStyleCnt="5"/>
      <dgm:spPr/>
    </dgm:pt>
    <dgm:pt modelId="{9F20D7D8-CEB3-43ED-A02D-3771DE7AADF5}" type="pres">
      <dgm:prSet presAssocID="{CD65D573-EFE9-413B-8EE3-9534A13B2F2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4E7EFB-21E6-4DDD-B9C4-4E821D9681E5}" type="pres">
      <dgm:prSet presAssocID="{CD65D573-EFE9-413B-8EE3-9534A13B2F27}" presName="Triangle" presStyleLbl="alignNode1" presStyleIdx="1" presStyleCnt="5"/>
      <dgm:spPr/>
    </dgm:pt>
    <dgm:pt modelId="{1181CDE8-6432-49FF-A83C-014DC9AA50A4}" type="pres">
      <dgm:prSet presAssocID="{3DF5913E-D0E6-40E0-971F-143F5EA73C4F}" presName="sibTrans" presStyleCnt="0"/>
      <dgm:spPr/>
    </dgm:pt>
    <dgm:pt modelId="{1CC0015A-1DB5-4555-91A4-5E3933D45948}" type="pres">
      <dgm:prSet presAssocID="{3DF5913E-D0E6-40E0-971F-143F5EA73C4F}" presName="space" presStyleCnt="0"/>
      <dgm:spPr/>
    </dgm:pt>
    <dgm:pt modelId="{FBB51BED-75E3-4D83-8DB7-24B66B52D673}" type="pres">
      <dgm:prSet presAssocID="{A71A328D-EA45-492A-BE58-ECACC816C133}" presName="composite" presStyleCnt="0"/>
      <dgm:spPr/>
    </dgm:pt>
    <dgm:pt modelId="{524FC993-88CD-4609-BC09-807E272B6BEC}" type="pres">
      <dgm:prSet presAssocID="{A71A328D-EA45-492A-BE58-ECACC816C133}" presName="LShape" presStyleLbl="alignNode1" presStyleIdx="2" presStyleCnt="5"/>
      <dgm:spPr/>
      <dgm:t>
        <a:bodyPr/>
        <a:lstStyle/>
        <a:p>
          <a:endParaRPr lang="hu-HU"/>
        </a:p>
      </dgm:t>
    </dgm:pt>
    <dgm:pt modelId="{E167757A-F328-4F8B-AFF3-735E67B9F693}" type="pres">
      <dgm:prSet presAssocID="{A71A328D-EA45-492A-BE58-ECACC816C13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C498DC-332A-4DC3-8BFF-A101EC01C0B6}" type="pres">
      <dgm:prSet presAssocID="{A71A328D-EA45-492A-BE58-ECACC816C133}" presName="Triangle" presStyleLbl="alignNode1" presStyleIdx="3" presStyleCnt="5"/>
      <dgm:spPr/>
    </dgm:pt>
    <dgm:pt modelId="{94C1F38E-06F6-435D-9E93-03EC40D443B2}" type="pres">
      <dgm:prSet presAssocID="{178685C7-926C-4681-8A42-34F7096D73E3}" presName="sibTrans" presStyleCnt="0"/>
      <dgm:spPr/>
    </dgm:pt>
    <dgm:pt modelId="{8F0D493F-47EB-46D7-88F3-F26E5E202D65}" type="pres">
      <dgm:prSet presAssocID="{178685C7-926C-4681-8A42-34F7096D73E3}" presName="space" presStyleCnt="0"/>
      <dgm:spPr/>
    </dgm:pt>
    <dgm:pt modelId="{A1865D71-19E0-4A96-AB31-EC8EEF5ECE71}" type="pres">
      <dgm:prSet presAssocID="{1461689E-FDAA-4777-A1A9-2F2B110F5D0B}" presName="composite" presStyleCnt="0"/>
      <dgm:spPr/>
    </dgm:pt>
    <dgm:pt modelId="{EEC5F967-9BE1-4AC1-8B52-6CDD5C9538BF}" type="pres">
      <dgm:prSet presAssocID="{1461689E-FDAA-4777-A1A9-2F2B110F5D0B}" presName="LShape" presStyleLbl="alignNode1" presStyleIdx="4" presStyleCnt="5"/>
      <dgm:spPr/>
    </dgm:pt>
    <dgm:pt modelId="{6273CAA4-2C23-4745-8A91-BE20422E45FC}" type="pres">
      <dgm:prSet presAssocID="{1461689E-FDAA-4777-A1A9-2F2B110F5D0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C016B5B-0F48-4A2F-BE0C-7B8F49D13A28}" type="presOf" srcId="{A71A328D-EA45-492A-BE58-ECACC816C133}" destId="{E167757A-F328-4F8B-AFF3-735E67B9F693}" srcOrd="0" destOrd="0" presId="urn:microsoft.com/office/officeart/2009/3/layout/StepUpProcess"/>
    <dgm:cxn modelId="{7ABD51E2-3B98-4711-94E4-A9F8D732E619}" type="presOf" srcId="{6121B1F5-40D3-4480-8BD1-5350D7426E1A}" destId="{BE8C9EC6-6BC2-4DD7-B1E0-253BE74477EB}" srcOrd="0" destOrd="0" presId="urn:microsoft.com/office/officeart/2009/3/layout/StepUpProcess"/>
    <dgm:cxn modelId="{32733770-4673-4EEA-BC19-8E3696B5CB52}" srcId="{6121B1F5-40D3-4480-8BD1-5350D7426E1A}" destId="{CD65D573-EFE9-413B-8EE3-9534A13B2F27}" srcOrd="0" destOrd="0" parTransId="{D1C0C262-29DD-49CD-9E39-A08BAA6E636B}" sibTransId="{3DF5913E-D0E6-40E0-971F-143F5EA73C4F}"/>
    <dgm:cxn modelId="{DD47F4C1-0B54-49FB-92DC-2CE15A420D8E}" srcId="{6121B1F5-40D3-4480-8BD1-5350D7426E1A}" destId="{1461689E-FDAA-4777-A1A9-2F2B110F5D0B}" srcOrd="2" destOrd="0" parTransId="{0C575E2D-6A7C-40C6-B933-DA63984337E7}" sibTransId="{E3713C38-548C-4D0F-A70E-6196879BA824}"/>
    <dgm:cxn modelId="{45396EBB-3DD5-4EFA-8A05-21B7BAC3191C}" type="presOf" srcId="{1461689E-FDAA-4777-A1A9-2F2B110F5D0B}" destId="{6273CAA4-2C23-4745-8A91-BE20422E45FC}" srcOrd="0" destOrd="0" presId="urn:microsoft.com/office/officeart/2009/3/layout/StepUpProcess"/>
    <dgm:cxn modelId="{1905E6F4-B831-4FA9-8D0E-96E181E5CA4E}" type="presOf" srcId="{CD65D573-EFE9-413B-8EE3-9534A13B2F27}" destId="{9F20D7D8-CEB3-43ED-A02D-3771DE7AADF5}" srcOrd="0" destOrd="0" presId="urn:microsoft.com/office/officeart/2009/3/layout/StepUpProcess"/>
    <dgm:cxn modelId="{A97E89AF-52C0-4400-AB08-4B0635DC02E5}" srcId="{6121B1F5-40D3-4480-8BD1-5350D7426E1A}" destId="{A71A328D-EA45-492A-BE58-ECACC816C133}" srcOrd="1" destOrd="0" parTransId="{A2377010-E877-44B8-A256-F5BDA8B4C58C}" sibTransId="{178685C7-926C-4681-8A42-34F7096D73E3}"/>
    <dgm:cxn modelId="{B562C1AA-A4BB-4A68-BC09-437423E8D7D5}" type="presParOf" srcId="{BE8C9EC6-6BC2-4DD7-B1E0-253BE74477EB}" destId="{58A6FF8E-92FC-4CE2-A6D1-24CB05618912}" srcOrd="0" destOrd="0" presId="urn:microsoft.com/office/officeart/2009/3/layout/StepUpProcess"/>
    <dgm:cxn modelId="{F0089262-F101-45A1-B5AF-B94A8F30C61E}" type="presParOf" srcId="{58A6FF8E-92FC-4CE2-A6D1-24CB05618912}" destId="{A33D65A8-FBA3-4981-AD86-6E5B7B30FF50}" srcOrd="0" destOrd="0" presId="urn:microsoft.com/office/officeart/2009/3/layout/StepUpProcess"/>
    <dgm:cxn modelId="{844BF5C0-D1ED-4D8D-A2CD-F1118AD11E83}" type="presParOf" srcId="{58A6FF8E-92FC-4CE2-A6D1-24CB05618912}" destId="{9F20D7D8-CEB3-43ED-A02D-3771DE7AADF5}" srcOrd="1" destOrd="0" presId="urn:microsoft.com/office/officeart/2009/3/layout/StepUpProcess"/>
    <dgm:cxn modelId="{312BF41F-A2F8-4EE8-B18B-973E292CD34F}" type="presParOf" srcId="{58A6FF8E-92FC-4CE2-A6D1-24CB05618912}" destId="{E64E7EFB-21E6-4DDD-B9C4-4E821D9681E5}" srcOrd="2" destOrd="0" presId="urn:microsoft.com/office/officeart/2009/3/layout/StepUpProcess"/>
    <dgm:cxn modelId="{8079D2AE-E73A-4C84-908C-7A048F0C37C1}" type="presParOf" srcId="{BE8C9EC6-6BC2-4DD7-B1E0-253BE74477EB}" destId="{1181CDE8-6432-49FF-A83C-014DC9AA50A4}" srcOrd="1" destOrd="0" presId="urn:microsoft.com/office/officeart/2009/3/layout/StepUpProcess"/>
    <dgm:cxn modelId="{85469FA7-7391-4921-A356-7048DD5F588F}" type="presParOf" srcId="{1181CDE8-6432-49FF-A83C-014DC9AA50A4}" destId="{1CC0015A-1DB5-4555-91A4-5E3933D45948}" srcOrd="0" destOrd="0" presId="urn:microsoft.com/office/officeart/2009/3/layout/StepUpProcess"/>
    <dgm:cxn modelId="{D26535DA-B58D-4C64-81F9-EC2C8DFC84D6}" type="presParOf" srcId="{BE8C9EC6-6BC2-4DD7-B1E0-253BE74477EB}" destId="{FBB51BED-75E3-4D83-8DB7-24B66B52D673}" srcOrd="2" destOrd="0" presId="urn:microsoft.com/office/officeart/2009/3/layout/StepUpProcess"/>
    <dgm:cxn modelId="{E837098F-A80B-4FE0-A93E-4ECEB04225E2}" type="presParOf" srcId="{FBB51BED-75E3-4D83-8DB7-24B66B52D673}" destId="{524FC993-88CD-4609-BC09-807E272B6BEC}" srcOrd="0" destOrd="0" presId="urn:microsoft.com/office/officeart/2009/3/layout/StepUpProcess"/>
    <dgm:cxn modelId="{B4EAC567-58F8-4861-A25B-B867D3829703}" type="presParOf" srcId="{FBB51BED-75E3-4D83-8DB7-24B66B52D673}" destId="{E167757A-F328-4F8B-AFF3-735E67B9F693}" srcOrd="1" destOrd="0" presId="urn:microsoft.com/office/officeart/2009/3/layout/StepUpProcess"/>
    <dgm:cxn modelId="{935D8AE2-D4C9-451C-85BF-D060FB6263D0}" type="presParOf" srcId="{FBB51BED-75E3-4D83-8DB7-24B66B52D673}" destId="{A7C498DC-332A-4DC3-8BFF-A101EC01C0B6}" srcOrd="2" destOrd="0" presId="urn:microsoft.com/office/officeart/2009/3/layout/StepUpProcess"/>
    <dgm:cxn modelId="{C9DE29C2-2B03-466A-BF3F-6E433AB20064}" type="presParOf" srcId="{BE8C9EC6-6BC2-4DD7-B1E0-253BE74477EB}" destId="{94C1F38E-06F6-435D-9E93-03EC40D443B2}" srcOrd="3" destOrd="0" presId="urn:microsoft.com/office/officeart/2009/3/layout/StepUpProcess"/>
    <dgm:cxn modelId="{8802E6FB-9164-43AB-8388-A08D20E1670C}" type="presParOf" srcId="{94C1F38E-06F6-435D-9E93-03EC40D443B2}" destId="{8F0D493F-47EB-46D7-88F3-F26E5E202D65}" srcOrd="0" destOrd="0" presId="urn:microsoft.com/office/officeart/2009/3/layout/StepUpProcess"/>
    <dgm:cxn modelId="{641A4146-F3A6-4F6A-8B40-9C69CE24FBC9}" type="presParOf" srcId="{BE8C9EC6-6BC2-4DD7-B1E0-253BE74477EB}" destId="{A1865D71-19E0-4A96-AB31-EC8EEF5ECE71}" srcOrd="4" destOrd="0" presId="urn:microsoft.com/office/officeart/2009/3/layout/StepUpProcess"/>
    <dgm:cxn modelId="{E8D60555-4A4E-4382-A3CD-E02DEB7940AF}" type="presParOf" srcId="{A1865D71-19E0-4A96-AB31-EC8EEF5ECE71}" destId="{EEC5F967-9BE1-4AC1-8B52-6CDD5C9538BF}" srcOrd="0" destOrd="0" presId="urn:microsoft.com/office/officeart/2009/3/layout/StepUpProcess"/>
    <dgm:cxn modelId="{66AA957A-323F-4D12-8EB7-F674D9D46C75}" type="presParOf" srcId="{A1865D71-19E0-4A96-AB31-EC8EEF5ECE71}" destId="{6273CAA4-2C23-4745-8A91-BE20422E45F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D4F36-D1E5-4B83-B832-C0412557B4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4E7949E5-14FC-4EC0-B975-76AE9B90DAB0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ellátási láncok tervezése, szervezése és menedzselése</a:t>
          </a:r>
          <a:endParaRPr lang="hu-HU" sz="1400" b="1" dirty="0">
            <a:solidFill>
              <a:srgbClr val="002060"/>
            </a:solidFill>
          </a:endParaRPr>
        </a:p>
      </dgm:t>
    </dgm:pt>
    <dgm:pt modelId="{50BE8C7E-0B0D-4D18-A523-C9463C56B222}" type="parTrans" cxnId="{E2B8DE78-E92D-4B53-B128-24457672D152}">
      <dgm:prSet/>
      <dgm:spPr/>
      <dgm:t>
        <a:bodyPr/>
        <a:lstStyle/>
        <a:p>
          <a:endParaRPr lang="hu-HU"/>
        </a:p>
      </dgm:t>
    </dgm:pt>
    <dgm:pt modelId="{AA50468B-E375-40AC-A6C4-86DCA29F5AC5}" type="sibTrans" cxnId="{E2B8DE78-E92D-4B53-B128-24457672D152}">
      <dgm:prSet/>
      <dgm:spPr/>
      <dgm:t>
        <a:bodyPr/>
        <a:lstStyle/>
        <a:p>
          <a:endParaRPr lang="hu-HU"/>
        </a:p>
      </dgm:t>
    </dgm:pt>
    <dgm:pt modelId="{AEC5E90E-853F-4829-B80C-CA8BBEF003FC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raktározási tevékenység</a:t>
          </a:r>
          <a:endParaRPr lang="hu-HU" sz="1400" b="1" dirty="0">
            <a:solidFill>
              <a:srgbClr val="002060"/>
            </a:solidFill>
          </a:endParaRPr>
        </a:p>
      </dgm:t>
    </dgm:pt>
    <dgm:pt modelId="{E548C379-571B-4236-84E9-B0A4731EBF28}" type="parTrans" cxnId="{DECF5E02-6660-4E8C-AD14-856B3CC4D3B5}">
      <dgm:prSet/>
      <dgm:spPr/>
      <dgm:t>
        <a:bodyPr/>
        <a:lstStyle/>
        <a:p>
          <a:endParaRPr lang="hu-HU"/>
        </a:p>
      </dgm:t>
    </dgm:pt>
    <dgm:pt modelId="{5768B479-3274-4975-A34C-74F93E2E6616}" type="sibTrans" cxnId="{DECF5E02-6660-4E8C-AD14-856B3CC4D3B5}">
      <dgm:prSet/>
      <dgm:spPr/>
      <dgm:t>
        <a:bodyPr/>
        <a:lstStyle/>
        <a:p>
          <a:endParaRPr lang="hu-HU"/>
        </a:p>
      </dgm:t>
    </dgm:pt>
    <dgm:pt modelId="{EA8F54A4-EFEF-472C-8195-DB5B94B9C71E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szállítmányozás</a:t>
          </a:r>
          <a:endParaRPr lang="hu-HU" sz="1400" b="1" dirty="0">
            <a:solidFill>
              <a:srgbClr val="002060"/>
            </a:solidFill>
          </a:endParaRPr>
        </a:p>
      </dgm:t>
    </dgm:pt>
    <dgm:pt modelId="{A2B207BE-5A53-4331-90CA-F75FFA90A18E}" type="parTrans" cxnId="{6C76B32C-F656-4DE1-9273-B31734811777}">
      <dgm:prSet/>
      <dgm:spPr/>
      <dgm:t>
        <a:bodyPr/>
        <a:lstStyle/>
        <a:p>
          <a:endParaRPr lang="hu-HU"/>
        </a:p>
      </dgm:t>
    </dgm:pt>
    <dgm:pt modelId="{8203CB08-0878-42F3-8AC7-F94A7159DC11}" type="sibTrans" cxnId="{6C76B32C-F656-4DE1-9273-B31734811777}">
      <dgm:prSet/>
      <dgm:spPr/>
      <dgm:t>
        <a:bodyPr/>
        <a:lstStyle/>
        <a:p>
          <a:endParaRPr lang="hu-HU"/>
        </a:p>
      </dgm:t>
    </dgm:pt>
    <dgm:pt modelId="{682C0260-CB26-4819-9597-95686D127C39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fuvarozás</a:t>
          </a:r>
          <a:endParaRPr lang="hu-HU" sz="1400" b="1" dirty="0">
            <a:solidFill>
              <a:srgbClr val="002060"/>
            </a:solidFill>
          </a:endParaRPr>
        </a:p>
      </dgm:t>
    </dgm:pt>
    <dgm:pt modelId="{FBA0CED1-3418-4417-808A-291EE95BD6FE}" type="parTrans" cxnId="{37BBAACE-D958-48EE-8098-213CF2E0D740}">
      <dgm:prSet/>
      <dgm:spPr/>
      <dgm:t>
        <a:bodyPr/>
        <a:lstStyle/>
        <a:p>
          <a:endParaRPr lang="hu-HU"/>
        </a:p>
      </dgm:t>
    </dgm:pt>
    <dgm:pt modelId="{DEBF6562-672F-4270-8989-D26A4102A8F3}" type="sibTrans" cxnId="{37BBAACE-D958-48EE-8098-213CF2E0D740}">
      <dgm:prSet/>
      <dgm:spPr/>
      <dgm:t>
        <a:bodyPr/>
        <a:lstStyle/>
        <a:p>
          <a:endParaRPr lang="hu-HU"/>
        </a:p>
      </dgm:t>
    </dgm:pt>
    <dgm:pt modelId="{44EF0151-C237-43C9-8B63-16E2E35F33EB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gyártási (termelésmenedzsment feladatok)</a:t>
          </a:r>
          <a:endParaRPr lang="hu-HU" sz="1400" b="1" dirty="0">
            <a:solidFill>
              <a:srgbClr val="002060"/>
            </a:solidFill>
          </a:endParaRPr>
        </a:p>
      </dgm:t>
    </dgm:pt>
    <dgm:pt modelId="{47ED5A4C-BF79-477D-80F6-2C219EC55D18}" type="parTrans" cxnId="{5E6AD42D-D104-426A-8F69-93926EC0006A}">
      <dgm:prSet/>
      <dgm:spPr/>
      <dgm:t>
        <a:bodyPr/>
        <a:lstStyle/>
        <a:p>
          <a:endParaRPr lang="hu-HU"/>
        </a:p>
      </dgm:t>
    </dgm:pt>
    <dgm:pt modelId="{673CB423-94F3-4638-A4A0-0537F6874571}" type="sibTrans" cxnId="{5E6AD42D-D104-426A-8F69-93926EC0006A}">
      <dgm:prSet/>
      <dgm:spPr/>
      <dgm:t>
        <a:bodyPr/>
        <a:lstStyle/>
        <a:p>
          <a:endParaRPr lang="hu-HU"/>
        </a:p>
      </dgm:t>
    </dgm:pt>
    <dgm:pt modelId="{88825F54-795F-497D-A495-5AA7AF01BE93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készletgazdálkodás</a:t>
          </a:r>
          <a:endParaRPr lang="hu-HU" sz="1400" b="1" dirty="0">
            <a:solidFill>
              <a:srgbClr val="002060"/>
            </a:solidFill>
          </a:endParaRPr>
        </a:p>
      </dgm:t>
    </dgm:pt>
    <dgm:pt modelId="{4126D4B6-3D44-49EC-98CC-4CBA63E91F04}" type="parTrans" cxnId="{82044673-A184-4479-95FA-B4BA2E91D8A0}">
      <dgm:prSet/>
      <dgm:spPr/>
      <dgm:t>
        <a:bodyPr/>
        <a:lstStyle/>
        <a:p>
          <a:endParaRPr lang="hu-HU"/>
        </a:p>
      </dgm:t>
    </dgm:pt>
    <dgm:pt modelId="{337D29E1-F60F-4F34-A60C-C14CADC7075D}" type="sibTrans" cxnId="{82044673-A184-4479-95FA-B4BA2E91D8A0}">
      <dgm:prSet/>
      <dgm:spPr/>
      <dgm:t>
        <a:bodyPr/>
        <a:lstStyle/>
        <a:p>
          <a:endParaRPr lang="hu-HU"/>
        </a:p>
      </dgm:t>
    </dgm:pt>
    <dgm:pt modelId="{3878F9A0-FF93-4750-AFE0-7B46548CD2E9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tevékenységek logisztikai feltételrendszerének biztosítása</a:t>
          </a:r>
          <a:endParaRPr lang="hu-HU" sz="1400" b="1" dirty="0">
            <a:solidFill>
              <a:srgbClr val="002060"/>
            </a:solidFill>
          </a:endParaRPr>
        </a:p>
      </dgm:t>
    </dgm:pt>
    <dgm:pt modelId="{BE315077-39F9-4DAF-AC7C-281B17E9672F}" type="parTrans" cxnId="{7BC456C4-98A1-4AEC-A993-2124010D9D3F}">
      <dgm:prSet/>
      <dgm:spPr/>
      <dgm:t>
        <a:bodyPr/>
        <a:lstStyle/>
        <a:p>
          <a:endParaRPr lang="hu-HU"/>
        </a:p>
      </dgm:t>
    </dgm:pt>
    <dgm:pt modelId="{A886DB13-A165-4427-BC37-B7D792ECD405}" type="sibTrans" cxnId="{7BC456C4-98A1-4AEC-A993-2124010D9D3F}">
      <dgm:prSet/>
      <dgm:spPr/>
      <dgm:t>
        <a:bodyPr/>
        <a:lstStyle/>
        <a:p>
          <a:endParaRPr lang="hu-HU"/>
        </a:p>
      </dgm:t>
    </dgm:pt>
    <dgm:pt modelId="{4A04E9BF-25A9-479A-8FDF-EFE6AABB6157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kiszerelés, csomagolás, címkézés logisztikai beszerzése </a:t>
          </a:r>
          <a:endParaRPr lang="hu-HU" sz="1400" b="1" dirty="0">
            <a:solidFill>
              <a:srgbClr val="002060"/>
            </a:solidFill>
          </a:endParaRPr>
        </a:p>
      </dgm:t>
    </dgm:pt>
    <dgm:pt modelId="{C8C01AA2-C408-40A8-AE8C-9DE8900257DC}" type="parTrans" cxnId="{D802863B-4458-410A-9048-6989A438F4B8}">
      <dgm:prSet/>
      <dgm:spPr/>
      <dgm:t>
        <a:bodyPr/>
        <a:lstStyle/>
        <a:p>
          <a:endParaRPr lang="hu-HU"/>
        </a:p>
      </dgm:t>
    </dgm:pt>
    <dgm:pt modelId="{C43C0747-8906-4B05-AC8A-EE40B0BDC625}" type="sibTrans" cxnId="{D802863B-4458-410A-9048-6989A438F4B8}">
      <dgm:prSet/>
      <dgm:spPr/>
      <dgm:t>
        <a:bodyPr/>
        <a:lstStyle/>
        <a:p>
          <a:endParaRPr lang="hu-HU"/>
        </a:p>
      </dgm:t>
    </dgm:pt>
    <dgm:pt modelId="{21FBE4AE-BACB-409D-9C5A-41DF641B5318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logisztikai adminisztratív szolgáltatások </a:t>
          </a:r>
          <a:endParaRPr lang="hu-HU" sz="1400" b="1" dirty="0">
            <a:solidFill>
              <a:srgbClr val="002060"/>
            </a:solidFill>
          </a:endParaRPr>
        </a:p>
      </dgm:t>
    </dgm:pt>
    <dgm:pt modelId="{82794983-75AB-40B4-8633-64BE2A64600D}" type="parTrans" cxnId="{175B2258-667B-4C3B-AEFC-211F933659A8}">
      <dgm:prSet/>
      <dgm:spPr/>
      <dgm:t>
        <a:bodyPr/>
        <a:lstStyle/>
        <a:p>
          <a:endParaRPr lang="hu-HU"/>
        </a:p>
      </dgm:t>
    </dgm:pt>
    <dgm:pt modelId="{9B42A263-6D94-4DD5-9C51-9973E4891BD6}" type="sibTrans" cxnId="{175B2258-667B-4C3B-AEFC-211F933659A8}">
      <dgm:prSet/>
      <dgm:spPr/>
      <dgm:t>
        <a:bodyPr/>
        <a:lstStyle/>
        <a:p>
          <a:endParaRPr lang="hu-HU"/>
        </a:p>
      </dgm:t>
    </dgm:pt>
    <dgm:pt modelId="{35B9DD29-2B68-41F1-9461-CA4F483EF2EC}">
      <dgm:prSet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logisztikai tanácsadás logisztikai tervezési és menedzsment feladatok</a:t>
          </a:r>
          <a:endParaRPr lang="hu-HU" sz="1400" b="1" dirty="0">
            <a:solidFill>
              <a:srgbClr val="002060"/>
            </a:solidFill>
          </a:endParaRPr>
        </a:p>
      </dgm:t>
    </dgm:pt>
    <dgm:pt modelId="{A81C9BC9-3EFE-4C7C-95FF-BF1F8FFCEC41}" type="parTrans" cxnId="{4ED8CD16-979F-411B-ACBB-AB35CBB5D271}">
      <dgm:prSet/>
      <dgm:spPr/>
      <dgm:t>
        <a:bodyPr/>
        <a:lstStyle/>
        <a:p>
          <a:endParaRPr lang="hu-HU"/>
        </a:p>
      </dgm:t>
    </dgm:pt>
    <dgm:pt modelId="{D2EF0A50-BD3D-44E2-8F85-297C1362A0CA}" type="sibTrans" cxnId="{4ED8CD16-979F-411B-ACBB-AB35CBB5D271}">
      <dgm:prSet/>
      <dgm:spPr/>
      <dgm:t>
        <a:bodyPr/>
        <a:lstStyle/>
        <a:p>
          <a:endParaRPr lang="hu-HU"/>
        </a:p>
      </dgm:t>
    </dgm:pt>
    <dgm:pt modelId="{18D5E4B8-72A8-42C0-B6AA-0F4EF1A310F2}">
      <dgm:prSet/>
      <dgm:spPr/>
      <dgm:t>
        <a:bodyPr/>
        <a:lstStyle/>
        <a:p>
          <a:endParaRPr lang="hu-HU" dirty="0"/>
        </a:p>
      </dgm:t>
    </dgm:pt>
    <dgm:pt modelId="{87879012-7EB1-420D-A2A7-3C4949CA2D37}" type="parTrans" cxnId="{21BD0C4B-CE7A-4733-B61B-7324629A3CF4}">
      <dgm:prSet/>
      <dgm:spPr/>
      <dgm:t>
        <a:bodyPr/>
        <a:lstStyle/>
        <a:p>
          <a:endParaRPr lang="hu-HU"/>
        </a:p>
      </dgm:t>
    </dgm:pt>
    <dgm:pt modelId="{C9C05D8E-EAD5-4C2D-B1BA-A02D50F676B8}" type="sibTrans" cxnId="{21BD0C4B-CE7A-4733-B61B-7324629A3CF4}">
      <dgm:prSet/>
      <dgm:spPr/>
      <dgm:t>
        <a:bodyPr/>
        <a:lstStyle/>
        <a:p>
          <a:endParaRPr lang="hu-HU"/>
        </a:p>
      </dgm:t>
    </dgm:pt>
    <dgm:pt modelId="{ACAE729F-782D-4714-BDDC-51B3A6D97777}" type="pres">
      <dgm:prSet presAssocID="{A23D4F36-D1E5-4B83-B832-C0412557B4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A74632F-1947-41E7-94B8-B4587E668E8F}" type="pres">
      <dgm:prSet presAssocID="{4E7949E5-14FC-4EC0-B975-76AE9B90DAB0}" presName="parentLin" presStyleCnt="0"/>
      <dgm:spPr/>
    </dgm:pt>
    <dgm:pt modelId="{3EEA7068-E7A4-4D58-AD3F-FB3826991001}" type="pres">
      <dgm:prSet presAssocID="{4E7949E5-14FC-4EC0-B975-76AE9B90DAB0}" presName="parentLeftMargin" presStyleLbl="node1" presStyleIdx="0" presStyleCnt="10"/>
      <dgm:spPr/>
      <dgm:t>
        <a:bodyPr/>
        <a:lstStyle/>
        <a:p>
          <a:endParaRPr lang="hu-HU"/>
        </a:p>
      </dgm:t>
    </dgm:pt>
    <dgm:pt modelId="{5C2E2DAC-FEEA-4F2D-B823-567DC457A126}" type="pres">
      <dgm:prSet presAssocID="{4E7949E5-14FC-4EC0-B975-76AE9B90DAB0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1E389A-FB11-4D45-AB27-2619D3872C85}" type="pres">
      <dgm:prSet presAssocID="{4E7949E5-14FC-4EC0-B975-76AE9B90DAB0}" presName="negativeSpace" presStyleCnt="0"/>
      <dgm:spPr/>
    </dgm:pt>
    <dgm:pt modelId="{4E0B50C5-706E-4303-8045-0B6E0D4BA189}" type="pres">
      <dgm:prSet presAssocID="{4E7949E5-14FC-4EC0-B975-76AE9B90DAB0}" presName="childText" presStyleLbl="conFgAcc1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1E98DB-F3A3-45B0-9E67-EB85D207A964}" type="pres">
      <dgm:prSet presAssocID="{AA50468B-E375-40AC-A6C4-86DCA29F5AC5}" presName="spaceBetweenRectangles" presStyleCnt="0"/>
      <dgm:spPr/>
    </dgm:pt>
    <dgm:pt modelId="{6833D2A1-51F1-4CB4-9B7D-06761A422082}" type="pres">
      <dgm:prSet presAssocID="{682C0260-CB26-4819-9597-95686D127C39}" presName="parentLin" presStyleCnt="0"/>
      <dgm:spPr/>
    </dgm:pt>
    <dgm:pt modelId="{33B0EC87-A411-4384-B107-FC0A995C1C54}" type="pres">
      <dgm:prSet presAssocID="{682C0260-CB26-4819-9597-95686D127C39}" presName="parentLeftMargin" presStyleLbl="node1" presStyleIdx="0" presStyleCnt="10"/>
      <dgm:spPr/>
      <dgm:t>
        <a:bodyPr/>
        <a:lstStyle/>
        <a:p>
          <a:endParaRPr lang="hu-HU"/>
        </a:p>
      </dgm:t>
    </dgm:pt>
    <dgm:pt modelId="{AC64179E-29B7-4918-BC92-8249DE731CB9}" type="pres">
      <dgm:prSet presAssocID="{682C0260-CB26-4819-9597-95686D127C3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297380-312D-44D5-9D95-6BD6B08CDBD0}" type="pres">
      <dgm:prSet presAssocID="{682C0260-CB26-4819-9597-95686D127C39}" presName="negativeSpace" presStyleCnt="0"/>
      <dgm:spPr/>
    </dgm:pt>
    <dgm:pt modelId="{F54C393F-507D-4857-A032-1AAE9F9579AD}" type="pres">
      <dgm:prSet presAssocID="{682C0260-CB26-4819-9597-95686D127C39}" presName="childText" presStyleLbl="conFgAcc1" presStyleIdx="1" presStyleCnt="10">
        <dgm:presLayoutVars>
          <dgm:bulletEnabled val="1"/>
        </dgm:presLayoutVars>
      </dgm:prSet>
      <dgm:spPr/>
    </dgm:pt>
    <dgm:pt modelId="{1BF2AAEB-0E3B-4EC5-8BA1-7233833BAB7F}" type="pres">
      <dgm:prSet presAssocID="{DEBF6562-672F-4270-8989-D26A4102A8F3}" presName="spaceBetweenRectangles" presStyleCnt="0"/>
      <dgm:spPr/>
    </dgm:pt>
    <dgm:pt modelId="{479DC785-7915-403A-974A-8A3C1686D350}" type="pres">
      <dgm:prSet presAssocID="{44EF0151-C237-43C9-8B63-16E2E35F33EB}" presName="parentLin" presStyleCnt="0"/>
      <dgm:spPr/>
    </dgm:pt>
    <dgm:pt modelId="{4156677F-FBE0-4509-9F55-F2FF55F95336}" type="pres">
      <dgm:prSet presAssocID="{44EF0151-C237-43C9-8B63-16E2E35F33EB}" presName="parentLeftMargin" presStyleLbl="node1" presStyleIdx="1" presStyleCnt="10"/>
      <dgm:spPr/>
      <dgm:t>
        <a:bodyPr/>
        <a:lstStyle/>
        <a:p>
          <a:endParaRPr lang="hu-HU"/>
        </a:p>
      </dgm:t>
    </dgm:pt>
    <dgm:pt modelId="{02F8A1E7-9313-4B34-91F9-2E262C595BCA}" type="pres">
      <dgm:prSet presAssocID="{44EF0151-C237-43C9-8B63-16E2E35F33EB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AA82C8-B9E8-4D27-8C04-4B9DD76B5045}" type="pres">
      <dgm:prSet presAssocID="{44EF0151-C237-43C9-8B63-16E2E35F33EB}" presName="negativeSpace" presStyleCnt="0"/>
      <dgm:spPr/>
    </dgm:pt>
    <dgm:pt modelId="{35B478CF-730B-4DF4-8FD0-BC4E52530DB8}" type="pres">
      <dgm:prSet presAssocID="{44EF0151-C237-43C9-8B63-16E2E35F33EB}" presName="childText" presStyleLbl="conFgAcc1" presStyleIdx="2" presStyleCnt="10">
        <dgm:presLayoutVars>
          <dgm:bulletEnabled val="1"/>
        </dgm:presLayoutVars>
      </dgm:prSet>
      <dgm:spPr/>
    </dgm:pt>
    <dgm:pt modelId="{53B684C5-B85A-46E5-B081-103939397C79}" type="pres">
      <dgm:prSet presAssocID="{673CB423-94F3-4638-A4A0-0537F6874571}" presName="spaceBetweenRectangles" presStyleCnt="0"/>
      <dgm:spPr/>
    </dgm:pt>
    <dgm:pt modelId="{036ADE60-C25C-4623-9371-1BD9B880F68E}" type="pres">
      <dgm:prSet presAssocID="{88825F54-795F-497D-A495-5AA7AF01BE93}" presName="parentLin" presStyleCnt="0"/>
      <dgm:spPr/>
    </dgm:pt>
    <dgm:pt modelId="{DE91BCFB-B793-4189-B199-D986E9597458}" type="pres">
      <dgm:prSet presAssocID="{88825F54-795F-497D-A495-5AA7AF01BE93}" presName="parentLeftMargin" presStyleLbl="node1" presStyleIdx="2" presStyleCnt="10"/>
      <dgm:spPr/>
      <dgm:t>
        <a:bodyPr/>
        <a:lstStyle/>
        <a:p>
          <a:endParaRPr lang="hu-HU"/>
        </a:p>
      </dgm:t>
    </dgm:pt>
    <dgm:pt modelId="{3A65BCAA-885C-4293-9CB2-D50715F38309}" type="pres">
      <dgm:prSet presAssocID="{88825F54-795F-497D-A495-5AA7AF01BE9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85E247-B4D0-4293-87BF-46B2E723C95E}" type="pres">
      <dgm:prSet presAssocID="{88825F54-795F-497D-A495-5AA7AF01BE93}" presName="negativeSpace" presStyleCnt="0"/>
      <dgm:spPr/>
    </dgm:pt>
    <dgm:pt modelId="{C0811BA7-D5A7-4E3A-82CE-3D28459544DB}" type="pres">
      <dgm:prSet presAssocID="{88825F54-795F-497D-A495-5AA7AF01BE93}" presName="childText" presStyleLbl="conFgAcc1" presStyleIdx="3" presStyleCnt="10">
        <dgm:presLayoutVars>
          <dgm:bulletEnabled val="1"/>
        </dgm:presLayoutVars>
      </dgm:prSet>
      <dgm:spPr/>
    </dgm:pt>
    <dgm:pt modelId="{F0F67DEC-556F-4F1E-88C6-F27718520D66}" type="pres">
      <dgm:prSet presAssocID="{337D29E1-F60F-4F34-A60C-C14CADC7075D}" presName="spaceBetweenRectangles" presStyleCnt="0"/>
      <dgm:spPr/>
    </dgm:pt>
    <dgm:pt modelId="{DB163EA9-E26C-4B48-9328-546C022B5435}" type="pres">
      <dgm:prSet presAssocID="{3878F9A0-FF93-4750-AFE0-7B46548CD2E9}" presName="parentLin" presStyleCnt="0"/>
      <dgm:spPr/>
    </dgm:pt>
    <dgm:pt modelId="{5774A454-2C81-4340-A190-123512CE2463}" type="pres">
      <dgm:prSet presAssocID="{3878F9A0-FF93-4750-AFE0-7B46548CD2E9}" presName="parentLeftMargin" presStyleLbl="node1" presStyleIdx="3" presStyleCnt="10"/>
      <dgm:spPr/>
      <dgm:t>
        <a:bodyPr/>
        <a:lstStyle/>
        <a:p>
          <a:endParaRPr lang="hu-HU"/>
        </a:p>
      </dgm:t>
    </dgm:pt>
    <dgm:pt modelId="{EA134F5F-A3CC-4DFF-AC2F-1621678ADC92}" type="pres">
      <dgm:prSet presAssocID="{3878F9A0-FF93-4750-AFE0-7B46548CD2E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B59ED8-3313-41EC-91DF-4586B4526353}" type="pres">
      <dgm:prSet presAssocID="{3878F9A0-FF93-4750-AFE0-7B46548CD2E9}" presName="negativeSpace" presStyleCnt="0"/>
      <dgm:spPr/>
    </dgm:pt>
    <dgm:pt modelId="{9081E040-575E-4C1E-BBC3-960B9957325D}" type="pres">
      <dgm:prSet presAssocID="{3878F9A0-FF93-4750-AFE0-7B46548CD2E9}" presName="childText" presStyleLbl="conFgAcc1" presStyleIdx="4" presStyleCnt="10">
        <dgm:presLayoutVars>
          <dgm:bulletEnabled val="1"/>
        </dgm:presLayoutVars>
      </dgm:prSet>
      <dgm:spPr/>
    </dgm:pt>
    <dgm:pt modelId="{13B2FA99-7F48-406B-84E6-326F1320F8D9}" type="pres">
      <dgm:prSet presAssocID="{A886DB13-A165-4427-BC37-B7D792ECD405}" presName="spaceBetweenRectangles" presStyleCnt="0"/>
      <dgm:spPr/>
    </dgm:pt>
    <dgm:pt modelId="{6920E2F0-1FE5-45AC-9CEA-0605414A86C5}" type="pres">
      <dgm:prSet presAssocID="{4A04E9BF-25A9-479A-8FDF-EFE6AABB6157}" presName="parentLin" presStyleCnt="0"/>
      <dgm:spPr/>
    </dgm:pt>
    <dgm:pt modelId="{7F214040-064F-42DB-8D23-C11C18FD330E}" type="pres">
      <dgm:prSet presAssocID="{4A04E9BF-25A9-479A-8FDF-EFE6AABB6157}" presName="parentLeftMargin" presStyleLbl="node1" presStyleIdx="4" presStyleCnt="10"/>
      <dgm:spPr/>
      <dgm:t>
        <a:bodyPr/>
        <a:lstStyle/>
        <a:p>
          <a:endParaRPr lang="hu-HU"/>
        </a:p>
      </dgm:t>
    </dgm:pt>
    <dgm:pt modelId="{BFF186A4-750F-4689-AF91-1C8B9E644CA4}" type="pres">
      <dgm:prSet presAssocID="{4A04E9BF-25A9-479A-8FDF-EFE6AABB6157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02499C-544D-49A0-8D94-C1AE891AD1F7}" type="pres">
      <dgm:prSet presAssocID="{4A04E9BF-25A9-479A-8FDF-EFE6AABB6157}" presName="negativeSpace" presStyleCnt="0"/>
      <dgm:spPr/>
    </dgm:pt>
    <dgm:pt modelId="{38A6C34F-F93C-42CD-9722-575DA62FF700}" type="pres">
      <dgm:prSet presAssocID="{4A04E9BF-25A9-479A-8FDF-EFE6AABB6157}" presName="childText" presStyleLbl="conFgAcc1" presStyleIdx="5" presStyleCnt="10">
        <dgm:presLayoutVars>
          <dgm:bulletEnabled val="1"/>
        </dgm:presLayoutVars>
      </dgm:prSet>
      <dgm:spPr/>
    </dgm:pt>
    <dgm:pt modelId="{2A6400FA-CADA-4345-8D74-EE273C654652}" type="pres">
      <dgm:prSet presAssocID="{C43C0747-8906-4B05-AC8A-EE40B0BDC625}" presName="spaceBetweenRectangles" presStyleCnt="0"/>
      <dgm:spPr/>
    </dgm:pt>
    <dgm:pt modelId="{453F1C73-CDCF-44CF-A2C8-0607E6A208C5}" type="pres">
      <dgm:prSet presAssocID="{21FBE4AE-BACB-409D-9C5A-41DF641B5318}" presName="parentLin" presStyleCnt="0"/>
      <dgm:spPr/>
    </dgm:pt>
    <dgm:pt modelId="{1C925AE9-6F12-4C18-B9FF-B024D5396203}" type="pres">
      <dgm:prSet presAssocID="{21FBE4AE-BACB-409D-9C5A-41DF641B5318}" presName="parentLeftMargin" presStyleLbl="node1" presStyleIdx="5" presStyleCnt="10"/>
      <dgm:spPr/>
      <dgm:t>
        <a:bodyPr/>
        <a:lstStyle/>
        <a:p>
          <a:endParaRPr lang="hu-HU"/>
        </a:p>
      </dgm:t>
    </dgm:pt>
    <dgm:pt modelId="{2ECD7348-D818-4248-941D-272A8582EB55}" type="pres">
      <dgm:prSet presAssocID="{21FBE4AE-BACB-409D-9C5A-41DF641B531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7ADD98-9048-49EC-B3EA-BFE0FCBFDEB9}" type="pres">
      <dgm:prSet presAssocID="{21FBE4AE-BACB-409D-9C5A-41DF641B5318}" presName="negativeSpace" presStyleCnt="0"/>
      <dgm:spPr/>
    </dgm:pt>
    <dgm:pt modelId="{7DFB423C-919B-4F28-B0C0-54E560BED3A4}" type="pres">
      <dgm:prSet presAssocID="{21FBE4AE-BACB-409D-9C5A-41DF641B5318}" presName="childText" presStyleLbl="conFgAcc1" presStyleIdx="6" presStyleCnt="10">
        <dgm:presLayoutVars>
          <dgm:bulletEnabled val="1"/>
        </dgm:presLayoutVars>
      </dgm:prSet>
      <dgm:spPr/>
    </dgm:pt>
    <dgm:pt modelId="{E0285AA1-5761-4145-89C1-6B6FBDB262AF}" type="pres">
      <dgm:prSet presAssocID="{9B42A263-6D94-4DD5-9C51-9973E4891BD6}" presName="spaceBetweenRectangles" presStyleCnt="0"/>
      <dgm:spPr/>
    </dgm:pt>
    <dgm:pt modelId="{D4069818-32C6-4ED3-9626-5BF54441AA15}" type="pres">
      <dgm:prSet presAssocID="{35B9DD29-2B68-41F1-9461-CA4F483EF2EC}" presName="parentLin" presStyleCnt="0"/>
      <dgm:spPr/>
    </dgm:pt>
    <dgm:pt modelId="{4024CFD4-568C-42CB-887D-EEE13EBF09A8}" type="pres">
      <dgm:prSet presAssocID="{35B9DD29-2B68-41F1-9461-CA4F483EF2EC}" presName="parentLeftMargin" presStyleLbl="node1" presStyleIdx="6" presStyleCnt="10"/>
      <dgm:spPr/>
      <dgm:t>
        <a:bodyPr/>
        <a:lstStyle/>
        <a:p>
          <a:endParaRPr lang="hu-HU"/>
        </a:p>
      </dgm:t>
    </dgm:pt>
    <dgm:pt modelId="{270E26A8-D9CB-41BD-92CB-3D7F25140930}" type="pres">
      <dgm:prSet presAssocID="{35B9DD29-2B68-41F1-9461-CA4F483EF2EC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5C6B11-66AE-4AEB-9B41-8684FC2C9ED9}" type="pres">
      <dgm:prSet presAssocID="{35B9DD29-2B68-41F1-9461-CA4F483EF2EC}" presName="negativeSpace" presStyleCnt="0"/>
      <dgm:spPr/>
    </dgm:pt>
    <dgm:pt modelId="{327C12E4-9A04-421D-AC9E-3970A6026142}" type="pres">
      <dgm:prSet presAssocID="{35B9DD29-2B68-41F1-9461-CA4F483EF2EC}" presName="childText" presStyleLbl="conFgAcc1" presStyleIdx="7" presStyleCnt="10">
        <dgm:presLayoutVars>
          <dgm:bulletEnabled val="1"/>
        </dgm:presLayoutVars>
      </dgm:prSet>
      <dgm:spPr/>
    </dgm:pt>
    <dgm:pt modelId="{85DC45BC-8B9C-4A2D-A268-03689B3FEA78}" type="pres">
      <dgm:prSet presAssocID="{D2EF0A50-BD3D-44E2-8F85-297C1362A0CA}" presName="spaceBetweenRectangles" presStyleCnt="0"/>
      <dgm:spPr/>
    </dgm:pt>
    <dgm:pt modelId="{879BFD49-B524-4EAC-BE75-6640D06CF812}" type="pres">
      <dgm:prSet presAssocID="{AEC5E90E-853F-4829-B80C-CA8BBEF003FC}" presName="parentLin" presStyleCnt="0"/>
      <dgm:spPr/>
    </dgm:pt>
    <dgm:pt modelId="{A46F2659-DD6B-4E2D-A34B-6C2FF3F2769F}" type="pres">
      <dgm:prSet presAssocID="{AEC5E90E-853F-4829-B80C-CA8BBEF003FC}" presName="parentLeftMargin" presStyleLbl="node1" presStyleIdx="7" presStyleCnt="10"/>
      <dgm:spPr/>
      <dgm:t>
        <a:bodyPr/>
        <a:lstStyle/>
        <a:p>
          <a:endParaRPr lang="hu-HU"/>
        </a:p>
      </dgm:t>
    </dgm:pt>
    <dgm:pt modelId="{963B295F-AB42-417A-98B3-BA8C3433998B}" type="pres">
      <dgm:prSet presAssocID="{AEC5E90E-853F-4829-B80C-CA8BBEF003FC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FE37BE-90BF-40AE-8B5B-38620016D5BF}" type="pres">
      <dgm:prSet presAssocID="{AEC5E90E-853F-4829-B80C-CA8BBEF003FC}" presName="negativeSpace" presStyleCnt="0"/>
      <dgm:spPr/>
    </dgm:pt>
    <dgm:pt modelId="{8B2856BE-7690-4E92-A945-118FD04F882D}" type="pres">
      <dgm:prSet presAssocID="{AEC5E90E-853F-4829-B80C-CA8BBEF003FC}" presName="childText" presStyleLbl="conFgAcc1" presStyleIdx="8" presStyleCnt="10">
        <dgm:presLayoutVars>
          <dgm:bulletEnabled val="1"/>
        </dgm:presLayoutVars>
      </dgm:prSet>
      <dgm:spPr/>
    </dgm:pt>
    <dgm:pt modelId="{B5A9E52F-E16C-42FB-9DD9-07531F43D43C}" type="pres">
      <dgm:prSet presAssocID="{5768B479-3274-4975-A34C-74F93E2E6616}" presName="spaceBetweenRectangles" presStyleCnt="0"/>
      <dgm:spPr/>
    </dgm:pt>
    <dgm:pt modelId="{0C2EE825-3774-4294-A419-9CD3FA557C2C}" type="pres">
      <dgm:prSet presAssocID="{EA8F54A4-EFEF-472C-8195-DB5B94B9C71E}" presName="parentLin" presStyleCnt="0"/>
      <dgm:spPr/>
    </dgm:pt>
    <dgm:pt modelId="{9DBC8CCD-7703-47FF-9F5E-3928D6E8B30C}" type="pres">
      <dgm:prSet presAssocID="{EA8F54A4-EFEF-472C-8195-DB5B94B9C71E}" presName="parentLeftMargin" presStyleLbl="node1" presStyleIdx="8" presStyleCnt="10"/>
      <dgm:spPr/>
      <dgm:t>
        <a:bodyPr/>
        <a:lstStyle/>
        <a:p>
          <a:endParaRPr lang="hu-HU"/>
        </a:p>
      </dgm:t>
    </dgm:pt>
    <dgm:pt modelId="{A3700A90-A945-4F2B-AF6C-878F5AD7B6FB}" type="pres">
      <dgm:prSet presAssocID="{EA8F54A4-EFEF-472C-8195-DB5B94B9C71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496D4D-4A7F-4C60-AE7E-27A7ED3C997C}" type="pres">
      <dgm:prSet presAssocID="{EA8F54A4-EFEF-472C-8195-DB5B94B9C71E}" presName="negativeSpace" presStyleCnt="0"/>
      <dgm:spPr/>
    </dgm:pt>
    <dgm:pt modelId="{073A4985-A4D2-4629-837A-0424DBFAA5A4}" type="pres">
      <dgm:prSet presAssocID="{EA8F54A4-EFEF-472C-8195-DB5B94B9C71E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93EB7ECC-E1AD-4415-B656-4D9ABE041525}" type="presOf" srcId="{88825F54-795F-497D-A495-5AA7AF01BE93}" destId="{3A65BCAA-885C-4293-9CB2-D50715F38309}" srcOrd="1" destOrd="0" presId="urn:microsoft.com/office/officeart/2005/8/layout/list1"/>
    <dgm:cxn modelId="{14EFAEFC-DB0B-46DE-8CEF-357325E1791A}" type="presOf" srcId="{A23D4F36-D1E5-4B83-B832-C0412557B4C9}" destId="{ACAE729F-782D-4714-BDDC-51B3A6D97777}" srcOrd="0" destOrd="0" presId="urn:microsoft.com/office/officeart/2005/8/layout/list1"/>
    <dgm:cxn modelId="{03452CD8-BDD6-4383-AB5C-7C5CCB5F4DF8}" type="presOf" srcId="{4E7949E5-14FC-4EC0-B975-76AE9B90DAB0}" destId="{3EEA7068-E7A4-4D58-AD3F-FB3826991001}" srcOrd="0" destOrd="0" presId="urn:microsoft.com/office/officeart/2005/8/layout/list1"/>
    <dgm:cxn modelId="{1A651C8D-6A80-4A49-9F3B-3CEE256B8651}" type="presOf" srcId="{AEC5E90E-853F-4829-B80C-CA8BBEF003FC}" destId="{963B295F-AB42-417A-98B3-BA8C3433998B}" srcOrd="1" destOrd="0" presId="urn:microsoft.com/office/officeart/2005/8/layout/list1"/>
    <dgm:cxn modelId="{30FAEF04-30C5-40F1-B3E1-C9590EBBB724}" type="presOf" srcId="{35B9DD29-2B68-41F1-9461-CA4F483EF2EC}" destId="{270E26A8-D9CB-41BD-92CB-3D7F25140930}" srcOrd="1" destOrd="0" presId="urn:microsoft.com/office/officeart/2005/8/layout/list1"/>
    <dgm:cxn modelId="{7D75CC56-D326-425A-B646-E9492455BA3C}" type="presOf" srcId="{682C0260-CB26-4819-9597-95686D127C39}" destId="{AC64179E-29B7-4918-BC92-8249DE731CB9}" srcOrd="1" destOrd="0" presId="urn:microsoft.com/office/officeart/2005/8/layout/list1"/>
    <dgm:cxn modelId="{C9A6D2FF-CBDF-49E2-B2E5-F28005177501}" type="presOf" srcId="{4A04E9BF-25A9-479A-8FDF-EFE6AABB6157}" destId="{BFF186A4-750F-4689-AF91-1C8B9E644CA4}" srcOrd="1" destOrd="0" presId="urn:microsoft.com/office/officeart/2005/8/layout/list1"/>
    <dgm:cxn modelId="{37BBAACE-D958-48EE-8098-213CF2E0D740}" srcId="{A23D4F36-D1E5-4B83-B832-C0412557B4C9}" destId="{682C0260-CB26-4819-9597-95686D127C39}" srcOrd="1" destOrd="0" parTransId="{FBA0CED1-3418-4417-808A-291EE95BD6FE}" sibTransId="{DEBF6562-672F-4270-8989-D26A4102A8F3}"/>
    <dgm:cxn modelId="{A28EA98C-810D-4124-BA06-C5CF066E1BC9}" type="presOf" srcId="{88825F54-795F-497D-A495-5AA7AF01BE93}" destId="{DE91BCFB-B793-4189-B199-D986E9597458}" srcOrd="0" destOrd="0" presId="urn:microsoft.com/office/officeart/2005/8/layout/list1"/>
    <dgm:cxn modelId="{2B4DCF00-5479-4966-A9BF-B46CB1BD3EF5}" type="presOf" srcId="{AEC5E90E-853F-4829-B80C-CA8BBEF003FC}" destId="{A46F2659-DD6B-4E2D-A34B-6C2FF3F2769F}" srcOrd="0" destOrd="0" presId="urn:microsoft.com/office/officeart/2005/8/layout/list1"/>
    <dgm:cxn modelId="{960A2F93-0A4A-4DCB-B817-D541454F560D}" type="presOf" srcId="{EA8F54A4-EFEF-472C-8195-DB5B94B9C71E}" destId="{9DBC8CCD-7703-47FF-9F5E-3928D6E8B30C}" srcOrd="0" destOrd="0" presId="urn:microsoft.com/office/officeart/2005/8/layout/list1"/>
    <dgm:cxn modelId="{7DBE3989-90A4-4AFA-947F-012A22AF1987}" type="presOf" srcId="{3878F9A0-FF93-4750-AFE0-7B46548CD2E9}" destId="{5774A454-2C81-4340-A190-123512CE2463}" srcOrd="0" destOrd="0" presId="urn:microsoft.com/office/officeart/2005/8/layout/list1"/>
    <dgm:cxn modelId="{5F5CE04C-AC15-4B67-88E4-5782EDCF4B23}" type="presOf" srcId="{35B9DD29-2B68-41F1-9461-CA4F483EF2EC}" destId="{4024CFD4-568C-42CB-887D-EEE13EBF09A8}" srcOrd="0" destOrd="0" presId="urn:microsoft.com/office/officeart/2005/8/layout/list1"/>
    <dgm:cxn modelId="{7BC456C4-98A1-4AEC-A993-2124010D9D3F}" srcId="{A23D4F36-D1E5-4B83-B832-C0412557B4C9}" destId="{3878F9A0-FF93-4750-AFE0-7B46548CD2E9}" srcOrd="4" destOrd="0" parTransId="{BE315077-39F9-4DAF-AC7C-281B17E9672F}" sibTransId="{A886DB13-A165-4427-BC37-B7D792ECD405}"/>
    <dgm:cxn modelId="{6C76B32C-F656-4DE1-9273-B31734811777}" srcId="{A23D4F36-D1E5-4B83-B832-C0412557B4C9}" destId="{EA8F54A4-EFEF-472C-8195-DB5B94B9C71E}" srcOrd="9" destOrd="0" parTransId="{A2B207BE-5A53-4331-90CA-F75FFA90A18E}" sibTransId="{8203CB08-0878-42F3-8AC7-F94A7159DC11}"/>
    <dgm:cxn modelId="{61F0840E-7DD3-428F-A382-4C58F83D6093}" type="presOf" srcId="{4A04E9BF-25A9-479A-8FDF-EFE6AABB6157}" destId="{7F214040-064F-42DB-8D23-C11C18FD330E}" srcOrd="0" destOrd="0" presId="urn:microsoft.com/office/officeart/2005/8/layout/list1"/>
    <dgm:cxn modelId="{61F32008-96AF-475C-923B-1D37334727AB}" type="presOf" srcId="{3878F9A0-FF93-4750-AFE0-7B46548CD2E9}" destId="{EA134F5F-A3CC-4DFF-AC2F-1621678ADC92}" srcOrd="1" destOrd="0" presId="urn:microsoft.com/office/officeart/2005/8/layout/list1"/>
    <dgm:cxn modelId="{E2B8DE78-E92D-4B53-B128-24457672D152}" srcId="{A23D4F36-D1E5-4B83-B832-C0412557B4C9}" destId="{4E7949E5-14FC-4EC0-B975-76AE9B90DAB0}" srcOrd="0" destOrd="0" parTransId="{50BE8C7E-0B0D-4D18-A523-C9463C56B222}" sibTransId="{AA50468B-E375-40AC-A6C4-86DCA29F5AC5}"/>
    <dgm:cxn modelId="{47029780-C6B6-41E1-96DD-B95B7AFFF21A}" type="presOf" srcId="{44EF0151-C237-43C9-8B63-16E2E35F33EB}" destId="{02F8A1E7-9313-4B34-91F9-2E262C595BCA}" srcOrd="1" destOrd="0" presId="urn:microsoft.com/office/officeart/2005/8/layout/list1"/>
    <dgm:cxn modelId="{0DA9533F-28D6-4C9F-B128-268DCA745500}" type="presOf" srcId="{44EF0151-C237-43C9-8B63-16E2E35F33EB}" destId="{4156677F-FBE0-4509-9F55-F2FF55F95336}" srcOrd="0" destOrd="0" presId="urn:microsoft.com/office/officeart/2005/8/layout/list1"/>
    <dgm:cxn modelId="{DC6CD579-57DA-4E0E-8CE0-BC0352795562}" type="presOf" srcId="{18D5E4B8-72A8-42C0-B6AA-0F4EF1A310F2}" destId="{4E0B50C5-706E-4303-8045-0B6E0D4BA189}" srcOrd="0" destOrd="0" presId="urn:microsoft.com/office/officeart/2005/8/layout/list1"/>
    <dgm:cxn modelId="{4ED8CD16-979F-411B-ACBB-AB35CBB5D271}" srcId="{A23D4F36-D1E5-4B83-B832-C0412557B4C9}" destId="{35B9DD29-2B68-41F1-9461-CA4F483EF2EC}" srcOrd="7" destOrd="0" parTransId="{A81C9BC9-3EFE-4C7C-95FF-BF1F8FFCEC41}" sibTransId="{D2EF0A50-BD3D-44E2-8F85-297C1362A0CA}"/>
    <dgm:cxn modelId="{56DC64EB-A580-42D7-A512-12E23979CCC0}" type="presOf" srcId="{21FBE4AE-BACB-409D-9C5A-41DF641B5318}" destId="{2ECD7348-D818-4248-941D-272A8582EB55}" srcOrd="1" destOrd="0" presId="urn:microsoft.com/office/officeart/2005/8/layout/list1"/>
    <dgm:cxn modelId="{302644C4-61B9-4F2E-90DC-4055BE797E31}" type="presOf" srcId="{EA8F54A4-EFEF-472C-8195-DB5B94B9C71E}" destId="{A3700A90-A945-4F2B-AF6C-878F5AD7B6FB}" srcOrd="1" destOrd="0" presId="urn:microsoft.com/office/officeart/2005/8/layout/list1"/>
    <dgm:cxn modelId="{75DE3A02-B9D9-434C-A7B8-8C3EFCB6A32C}" type="presOf" srcId="{682C0260-CB26-4819-9597-95686D127C39}" destId="{33B0EC87-A411-4384-B107-FC0A995C1C54}" srcOrd="0" destOrd="0" presId="urn:microsoft.com/office/officeart/2005/8/layout/list1"/>
    <dgm:cxn modelId="{DECF5E02-6660-4E8C-AD14-856B3CC4D3B5}" srcId="{A23D4F36-D1E5-4B83-B832-C0412557B4C9}" destId="{AEC5E90E-853F-4829-B80C-CA8BBEF003FC}" srcOrd="8" destOrd="0" parTransId="{E548C379-571B-4236-84E9-B0A4731EBF28}" sibTransId="{5768B479-3274-4975-A34C-74F93E2E6616}"/>
    <dgm:cxn modelId="{5E6AD42D-D104-426A-8F69-93926EC0006A}" srcId="{A23D4F36-D1E5-4B83-B832-C0412557B4C9}" destId="{44EF0151-C237-43C9-8B63-16E2E35F33EB}" srcOrd="2" destOrd="0" parTransId="{47ED5A4C-BF79-477D-80F6-2C219EC55D18}" sibTransId="{673CB423-94F3-4638-A4A0-0537F6874571}"/>
    <dgm:cxn modelId="{21BD0C4B-CE7A-4733-B61B-7324629A3CF4}" srcId="{4E7949E5-14FC-4EC0-B975-76AE9B90DAB0}" destId="{18D5E4B8-72A8-42C0-B6AA-0F4EF1A310F2}" srcOrd="0" destOrd="0" parTransId="{87879012-7EB1-420D-A2A7-3C4949CA2D37}" sibTransId="{C9C05D8E-EAD5-4C2D-B1BA-A02D50F676B8}"/>
    <dgm:cxn modelId="{175B2258-667B-4C3B-AEFC-211F933659A8}" srcId="{A23D4F36-D1E5-4B83-B832-C0412557B4C9}" destId="{21FBE4AE-BACB-409D-9C5A-41DF641B5318}" srcOrd="6" destOrd="0" parTransId="{82794983-75AB-40B4-8633-64BE2A64600D}" sibTransId="{9B42A263-6D94-4DD5-9C51-9973E4891BD6}"/>
    <dgm:cxn modelId="{162EC57C-FFF7-4404-96AA-C871B978AD65}" type="presOf" srcId="{4E7949E5-14FC-4EC0-B975-76AE9B90DAB0}" destId="{5C2E2DAC-FEEA-4F2D-B823-567DC457A126}" srcOrd="1" destOrd="0" presId="urn:microsoft.com/office/officeart/2005/8/layout/list1"/>
    <dgm:cxn modelId="{A198BCDB-2351-4E1D-903C-B3ADF5393D33}" type="presOf" srcId="{21FBE4AE-BACB-409D-9C5A-41DF641B5318}" destId="{1C925AE9-6F12-4C18-B9FF-B024D5396203}" srcOrd="0" destOrd="0" presId="urn:microsoft.com/office/officeart/2005/8/layout/list1"/>
    <dgm:cxn modelId="{D802863B-4458-410A-9048-6989A438F4B8}" srcId="{A23D4F36-D1E5-4B83-B832-C0412557B4C9}" destId="{4A04E9BF-25A9-479A-8FDF-EFE6AABB6157}" srcOrd="5" destOrd="0" parTransId="{C8C01AA2-C408-40A8-AE8C-9DE8900257DC}" sibTransId="{C43C0747-8906-4B05-AC8A-EE40B0BDC625}"/>
    <dgm:cxn modelId="{82044673-A184-4479-95FA-B4BA2E91D8A0}" srcId="{A23D4F36-D1E5-4B83-B832-C0412557B4C9}" destId="{88825F54-795F-497D-A495-5AA7AF01BE93}" srcOrd="3" destOrd="0" parTransId="{4126D4B6-3D44-49EC-98CC-4CBA63E91F04}" sibTransId="{337D29E1-F60F-4F34-A60C-C14CADC7075D}"/>
    <dgm:cxn modelId="{8DD5EB8D-01AD-4322-B37C-2D18C335B388}" type="presParOf" srcId="{ACAE729F-782D-4714-BDDC-51B3A6D97777}" destId="{DA74632F-1947-41E7-94B8-B4587E668E8F}" srcOrd="0" destOrd="0" presId="urn:microsoft.com/office/officeart/2005/8/layout/list1"/>
    <dgm:cxn modelId="{442FAF5E-11AE-42EA-A44A-DAB7AA6ADC03}" type="presParOf" srcId="{DA74632F-1947-41E7-94B8-B4587E668E8F}" destId="{3EEA7068-E7A4-4D58-AD3F-FB3826991001}" srcOrd="0" destOrd="0" presId="urn:microsoft.com/office/officeart/2005/8/layout/list1"/>
    <dgm:cxn modelId="{B3E01FCE-1919-4AAA-9A38-E3A0A1D82B33}" type="presParOf" srcId="{DA74632F-1947-41E7-94B8-B4587E668E8F}" destId="{5C2E2DAC-FEEA-4F2D-B823-567DC457A126}" srcOrd="1" destOrd="0" presId="urn:microsoft.com/office/officeart/2005/8/layout/list1"/>
    <dgm:cxn modelId="{35AE62A9-9A3F-4BE4-935A-1CAA7E37D9E7}" type="presParOf" srcId="{ACAE729F-782D-4714-BDDC-51B3A6D97777}" destId="{F01E389A-FB11-4D45-AB27-2619D3872C85}" srcOrd="1" destOrd="0" presId="urn:microsoft.com/office/officeart/2005/8/layout/list1"/>
    <dgm:cxn modelId="{C1160666-06E7-4368-B27F-1AFCCA80221D}" type="presParOf" srcId="{ACAE729F-782D-4714-BDDC-51B3A6D97777}" destId="{4E0B50C5-706E-4303-8045-0B6E0D4BA189}" srcOrd="2" destOrd="0" presId="urn:microsoft.com/office/officeart/2005/8/layout/list1"/>
    <dgm:cxn modelId="{42F984D4-E2F2-45DF-99BE-B0C02C222030}" type="presParOf" srcId="{ACAE729F-782D-4714-BDDC-51B3A6D97777}" destId="{261E98DB-F3A3-45B0-9E67-EB85D207A964}" srcOrd="3" destOrd="0" presId="urn:microsoft.com/office/officeart/2005/8/layout/list1"/>
    <dgm:cxn modelId="{982012FF-2A8D-4EE3-AFB7-FE5648973AE9}" type="presParOf" srcId="{ACAE729F-782D-4714-BDDC-51B3A6D97777}" destId="{6833D2A1-51F1-4CB4-9B7D-06761A422082}" srcOrd="4" destOrd="0" presId="urn:microsoft.com/office/officeart/2005/8/layout/list1"/>
    <dgm:cxn modelId="{651B9F64-F43A-4445-B73D-C22E1A9391DF}" type="presParOf" srcId="{6833D2A1-51F1-4CB4-9B7D-06761A422082}" destId="{33B0EC87-A411-4384-B107-FC0A995C1C54}" srcOrd="0" destOrd="0" presId="urn:microsoft.com/office/officeart/2005/8/layout/list1"/>
    <dgm:cxn modelId="{D2DA03FF-1104-49ED-B324-0D4325FA973C}" type="presParOf" srcId="{6833D2A1-51F1-4CB4-9B7D-06761A422082}" destId="{AC64179E-29B7-4918-BC92-8249DE731CB9}" srcOrd="1" destOrd="0" presId="urn:microsoft.com/office/officeart/2005/8/layout/list1"/>
    <dgm:cxn modelId="{EBC4A41F-1665-4384-B6DD-CACF211983F3}" type="presParOf" srcId="{ACAE729F-782D-4714-BDDC-51B3A6D97777}" destId="{7B297380-312D-44D5-9D95-6BD6B08CDBD0}" srcOrd="5" destOrd="0" presId="urn:microsoft.com/office/officeart/2005/8/layout/list1"/>
    <dgm:cxn modelId="{37B7ED2D-FB75-4343-BB99-C22FDD6BFB8D}" type="presParOf" srcId="{ACAE729F-782D-4714-BDDC-51B3A6D97777}" destId="{F54C393F-507D-4857-A032-1AAE9F9579AD}" srcOrd="6" destOrd="0" presId="urn:microsoft.com/office/officeart/2005/8/layout/list1"/>
    <dgm:cxn modelId="{C134B452-CE7C-4D92-86A2-F9A1F01BD791}" type="presParOf" srcId="{ACAE729F-782D-4714-BDDC-51B3A6D97777}" destId="{1BF2AAEB-0E3B-4EC5-8BA1-7233833BAB7F}" srcOrd="7" destOrd="0" presId="urn:microsoft.com/office/officeart/2005/8/layout/list1"/>
    <dgm:cxn modelId="{9C55F43A-52A7-4C77-858E-5C33196F4C0A}" type="presParOf" srcId="{ACAE729F-782D-4714-BDDC-51B3A6D97777}" destId="{479DC785-7915-403A-974A-8A3C1686D350}" srcOrd="8" destOrd="0" presId="urn:microsoft.com/office/officeart/2005/8/layout/list1"/>
    <dgm:cxn modelId="{BFEA8BB2-33B6-4B35-B9A5-2A65F5E279AB}" type="presParOf" srcId="{479DC785-7915-403A-974A-8A3C1686D350}" destId="{4156677F-FBE0-4509-9F55-F2FF55F95336}" srcOrd="0" destOrd="0" presId="urn:microsoft.com/office/officeart/2005/8/layout/list1"/>
    <dgm:cxn modelId="{405AB6EF-57B4-40CD-981F-D07C0D85F94C}" type="presParOf" srcId="{479DC785-7915-403A-974A-8A3C1686D350}" destId="{02F8A1E7-9313-4B34-91F9-2E262C595BCA}" srcOrd="1" destOrd="0" presId="urn:microsoft.com/office/officeart/2005/8/layout/list1"/>
    <dgm:cxn modelId="{59774A61-2E20-46C4-AABD-B7BDBCC50B58}" type="presParOf" srcId="{ACAE729F-782D-4714-BDDC-51B3A6D97777}" destId="{22AA82C8-B9E8-4D27-8C04-4B9DD76B5045}" srcOrd="9" destOrd="0" presId="urn:microsoft.com/office/officeart/2005/8/layout/list1"/>
    <dgm:cxn modelId="{7C44A225-ADFF-4C53-8620-2FDD68235CEB}" type="presParOf" srcId="{ACAE729F-782D-4714-BDDC-51B3A6D97777}" destId="{35B478CF-730B-4DF4-8FD0-BC4E52530DB8}" srcOrd="10" destOrd="0" presId="urn:microsoft.com/office/officeart/2005/8/layout/list1"/>
    <dgm:cxn modelId="{AE0D0B65-F88D-4A98-BAE7-1F2F5F7990F3}" type="presParOf" srcId="{ACAE729F-782D-4714-BDDC-51B3A6D97777}" destId="{53B684C5-B85A-46E5-B081-103939397C79}" srcOrd="11" destOrd="0" presId="urn:microsoft.com/office/officeart/2005/8/layout/list1"/>
    <dgm:cxn modelId="{91DC7043-9FEF-4C8F-A5EC-7DED281D98D7}" type="presParOf" srcId="{ACAE729F-782D-4714-BDDC-51B3A6D97777}" destId="{036ADE60-C25C-4623-9371-1BD9B880F68E}" srcOrd="12" destOrd="0" presId="urn:microsoft.com/office/officeart/2005/8/layout/list1"/>
    <dgm:cxn modelId="{A3130E9E-9BD2-44DF-B644-281E0EBF264A}" type="presParOf" srcId="{036ADE60-C25C-4623-9371-1BD9B880F68E}" destId="{DE91BCFB-B793-4189-B199-D986E9597458}" srcOrd="0" destOrd="0" presId="urn:microsoft.com/office/officeart/2005/8/layout/list1"/>
    <dgm:cxn modelId="{BD1AA2E3-C99A-42B9-96A1-2B5D9A0530DA}" type="presParOf" srcId="{036ADE60-C25C-4623-9371-1BD9B880F68E}" destId="{3A65BCAA-885C-4293-9CB2-D50715F38309}" srcOrd="1" destOrd="0" presId="urn:microsoft.com/office/officeart/2005/8/layout/list1"/>
    <dgm:cxn modelId="{1B16EFDB-6F1A-4FE9-ABBE-1C07BDDD55A1}" type="presParOf" srcId="{ACAE729F-782D-4714-BDDC-51B3A6D97777}" destId="{9685E247-B4D0-4293-87BF-46B2E723C95E}" srcOrd="13" destOrd="0" presId="urn:microsoft.com/office/officeart/2005/8/layout/list1"/>
    <dgm:cxn modelId="{E0E8B93F-9409-4936-A245-70892B5D4F0C}" type="presParOf" srcId="{ACAE729F-782D-4714-BDDC-51B3A6D97777}" destId="{C0811BA7-D5A7-4E3A-82CE-3D28459544DB}" srcOrd="14" destOrd="0" presId="urn:microsoft.com/office/officeart/2005/8/layout/list1"/>
    <dgm:cxn modelId="{708D74D5-EF34-4632-BFE6-B7A115F6A4FD}" type="presParOf" srcId="{ACAE729F-782D-4714-BDDC-51B3A6D97777}" destId="{F0F67DEC-556F-4F1E-88C6-F27718520D66}" srcOrd="15" destOrd="0" presId="urn:microsoft.com/office/officeart/2005/8/layout/list1"/>
    <dgm:cxn modelId="{8D3494D5-05B5-4B1E-A6F3-082A1DE84F74}" type="presParOf" srcId="{ACAE729F-782D-4714-BDDC-51B3A6D97777}" destId="{DB163EA9-E26C-4B48-9328-546C022B5435}" srcOrd="16" destOrd="0" presId="urn:microsoft.com/office/officeart/2005/8/layout/list1"/>
    <dgm:cxn modelId="{72C91BAF-5980-4076-B8F1-D3D0A89AE4F9}" type="presParOf" srcId="{DB163EA9-E26C-4B48-9328-546C022B5435}" destId="{5774A454-2C81-4340-A190-123512CE2463}" srcOrd="0" destOrd="0" presId="urn:microsoft.com/office/officeart/2005/8/layout/list1"/>
    <dgm:cxn modelId="{3442DF98-5ED0-4510-9947-F9DDD3A77AF0}" type="presParOf" srcId="{DB163EA9-E26C-4B48-9328-546C022B5435}" destId="{EA134F5F-A3CC-4DFF-AC2F-1621678ADC92}" srcOrd="1" destOrd="0" presId="urn:microsoft.com/office/officeart/2005/8/layout/list1"/>
    <dgm:cxn modelId="{28280C83-7FD5-47A5-9645-7B3ED397F33F}" type="presParOf" srcId="{ACAE729F-782D-4714-BDDC-51B3A6D97777}" destId="{4DB59ED8-3313-41EC-91DF-4586B4526353}" srcOrd="17" destOrd="0" presId="urn:microsoft.com/office/officeart/2005/8/layout/list1"/>
    <dgm:cxn modelId="{8E5D5696-BEB8-48E0-B943-69ADD2E20B13}" type="presParOf" srcId="{ACAE729F-782D-4714-BDDC-51B3A6D97777}" destId="{9081E040-575E-4C1E-BBC3-960B9957325D}" srcOrd="18" destOrd="0" presId="urn:microsoft.com/office/officeart/2005/8/layout/list1"/>
    <dgm:cxn modelId="{DD8B6D89-2B4E-49CB-892E-F14A37793BFE}" type="presParOf" srcId="{ACAE729F-782D-4714-BDDC-51B3A6D97777}" destId="{13B2FA99-7F48-406B-84E6-326F1320F8D9}" srcOrd="19" destOrd="0" presId="urn:microsoft.com/office/officeart/2005/8/layout/list1"/>
    <dgm:cxn modelId="{D37100FE-CA63-4BEC-9800-EA6D6A203791}" type="presParOf" srcId="{ACAE729F-782D-4714-BDDC-51B3A6D97777}" destId="{6920E2F0-1FE5-45AC-9CEA-0605414A86C5}" srcOrd="20" destOrd="0" presId="urn:microsoft.com/office/officeart/2005/8/layout/list1"/>
    <dgm:cxn modelId="{AB645D3A-854F-475F-A8B4-737820B36766}" type="presParOf" srcId="{6920E2F0-1FE5-45AC-9CEA-0605414A86C5}" destId="{7F214040-064F-42DB-8D23-C11C18FD330E}" srcOrd="0" destOrd="0" presId="urn:microsoft.com/office/officeart/2005/8/layout/list1"/>
    <dgm:cxn modelId="{6564D439-12C3-400A-9125-02F9175A6EC6}" type="presParOf" srcId="{6920E2F0-1FE5-45AC-9CEA-0605414A86C5}" destId="{BFF186A4-750F-4689-AF91-1C8B9E644CA4}" srcOrd="1" destOrd="0" presId="urn:microsoft.com/office/officeart/2005/8/layout/list1"/>
    <dgm:cxn modelId="{40CB29FA-9B4F-4917-A6E0-DB0D44FF7776}" type="presParOf" srcId="{ACAE729F-782D-4714-BDDC-51B3A6D97777}" destId="{A302499C-544D-49A0-8D94-C1AE891AD1F7}" srcOrd="21" destOrd="0" presId="urn:microsoft.com/office/officeart/2005/8/layout/list1"/>
    <dgm:cxn modelId="{813FAF81-DD88-4936-85C0-9079CA44B496}" type="presParOf" srcId="{ACAE729F-782D-4714-BDDC-51B3A6D97777}" destId="{38A6C34F-F93C-42CD-9722-575DA62FF700}" srcOrd="22" destOrd="0" presId="urn:microsoft.com/office/officeart/2005/8/layout/list1"/>
    <dgm:cxn modelId="{9C087B1D-31E1-4E99-83E7-18E5DE6907A6}" type="presParOf" srcId="{ACAE729F-782D-4714-BDDC-51B3A6D97777}" destId="{2A6400FA-CADA-4345-8D74-EE273C654652}" srcOrd="23" destOrd="0" presId="urn:microsoft.com/office/officeart/2005/8/layout/list1"/>
    <dgm:cxn modelId="{BE08B9C9-750F-4DA7-A875-FF9EDF2D3341}" type="presParOf" srcId="{ACAE729F-782D-4714-BDDC-51B3A6D97777}" destId="{453F1C73-CDCF-44CF-A2C8-0607E6A208C5}" srcOrd="24" destOrd="0" presId="urn:microsoft.com/office/officeart/2005/8/layout/list1"/>
    <dgm:cxn modelId="{8B3AD2A1-9B52-4884-B7F7-4ABF315DAFB2}" type="presParOf" srcId="{453F1C73-CDCF-44CF-A2C8-0607E6A208C5}" destId="{1C925AE9-6F12-4C18-B9FF-B024D5396203}" srcOrd="0" destOrd="0" presId="urn:microsoft.com/office/officeart/2005/8/layout/list1"/>
    <dgm:cxn modelId="{831BF2CE-92B0-480B-B169-F661D8A3C9D2}" type="presParOf" srcId="{453F1C73-CDCF-44CF-A2C8-0607E6A208C5}" destId="{2ECD7348-D818-4248-941D-272A8582EB55}" srcOrd="1" destOrd="0" presId="urn:microsoft.com/office/officeart/2005/8/layout/list1"/>
    <dgm:cxn modelId="{393C7757-0129-42AA-93D1-BEEC97EFEF2B}" type="presParOf" srcId="{ACAE729F-782D-4714-BDDC-51B3A6D97777}" destId="{B97ADD98-9048-49EC-B3EA-BFE0FCBFDEB9}" srcOrd="25" destOrd="0" presId="urn:microsoft.com/office/officeart/2005/8/layout/list1"/>
    <dgm:cxn modelId="{F0AAC4FE-A436-403C-B496-7CA664F943E2}" type="presParOf" srcId="{ACAE729F-782D-4714-BDDC-51B3A6D97777}" destId="{7DFB423C-919B-4F28-B0C0-54E560BED3A4}" srcOrd="26" destOrd="0" presId="urn:microsoft.com/office/officeart/2005/8/layout/list1"/>
    <dgm:cxn modelId="{32B3209F-D510-4C8D-966D-02EBE5CB8990}" type="presParOf" srcId="{ACAE729F-782D-4714-BDDC-51B3A6D97777}" destId="{E0285AA1-5761-4145-89C1-6B6FBDB262AF}" srcOrd="27" destOrd="0" presId="urn:microsoft.com/office/officeart/2005/8/layout/list1"/>
    <dgm:cxn modelId="{5FC02773-F6BD-4FC6-901B-7A4D9E716629}" type="presParOf" srcId="{ACAE729F-782D-4714-BDDC-51B3A6D97777}" destId="{D4069818-32C6-4ED3-9626-5BF54441AA15}" srcOrd="28" destOrd="0" presId="urn:microsoft.com/office/officeart/2005/8/layout/list1"/>
    <dgm:cxn modelId="{86D0E387-4867-477A-ACD1-945AB7FC310B}" type="presParOf" srcId="{D4069818-32C6-4ED3-9626-5BF54441AA15}" destId="{4024CFD4-568C-42CB-887D-EEE13EBF09A8}" srcOrd="0" destOrd="0" presId="urn:microsoft.com/office/officeart/2005/8/layout/list1"/>
    <dgm:cxn modelId="{74F65032-4FAE-47E7-A35A-86A3572EF84F}" type="presParOf" srcId="{D4069818-32C6-4ED3-9626-5BF54441AA15}" destId="{270E26A8-D9CB-41BD-92CB-3D7F25140930}" srcOrd="1" destOrd="0" presId="urn:microsoft.com/office/officeart/2005/8/layout/list1"/>
    <dgm:cxn modelId="{8E171457-A1B6-4D79-B1D8-A97844DB320D}" type="presParOf" srcId="{ACAE729F-782D-4714-BDDC-51B3A6D97777}" destId="{A25C6B11-66AE-4AEB-9B41-8684FC2C9ED9}" srcOrd="29" destOrd="0" presId="urn:microsoft.com/office/officeart/2005/8/layout/list1"/>
    <dgm:cxn modelId="{D4983595-080D-4640-B5D1-ACC592B56DDB}" type="presParOf" srcId="{ACAE729F-782D-4714-BDDC-51B3A6D97777}" destId="{327C12E4-9A04-421D-AC9E-3970A6026142}" srcOrd="30" destOrd="0" presId="urn:microsoft.com/office/officeart/2005/8/layout/list1"/>
    <dgm:cxn modelId="{27A89D43-5D1B-445E-BB8E-38D4CE9E3DD2}" type="presParOf" srcId="{ACAE729F-782D-4714-BDDC-51B3A6D97777}" destId="{85DC45BC-8B9C-4A2D-A268-03689B3FEA78}" srcOrd="31" destOrd="0" presId="urn:microsoft.com/office/officeart/2005/8/layout/list1"/>
    <dgm:cxn modelId="{46CB9C38-2693-4C9E-88EF-0C62CCC4A0AF}" type="presParOf" srcId="{ACAE729F-782D-4714-BDDC-51B3A6D97777}" destId="{879BFD49-B524-4EAC-BE75-6640D06CF812}" srcOrd="32" destOrd="0" presId="urn:microsoft.com/office/officeart/2005/8/layout/list1"/>
    <dgm:cxn modelId="{26CF4425-0E9A-4713-94BE-8356ACF113C8}" type="presParOf" srcId="{879BFD49-B524-4EAC-BE75-6640D06CF812}" destId="{A46F2659-DD6B-4E2D-A34B-6C2FF3F2769F}" srcOrd="0" destOrd="0" presId="urn:microsoft.com/office/officeart/2005/8/layout/list1"/>
    <dgm:cxn modelId="{9DACC627-81F8-47E3-A4F0-0C8ACAC90900}" type="presParOf" srcId="{879BFD49-B524-4EAC-BE75-6640D06CF812}" destId="{963B295F-AB42-417A-98B3-BA8C3433998B}" srcOrd="1" destOrd="0" presId="urn:microsoft.com/office/officeart/2005/8/layout/list1"/>
    <dgm:cxn modelId="{308C3EAE-BB6B-4FCB-860F-E926EC6EB978}" type="presParOf" srcId="{ACAE729F-782D-4714-BDDC-51B3A6D97777}" destId="{0FFE37BE-90BF-40AE-8B5B-38620016D5BF}" srcOrd="33" destOrd="0" presId="urn:microsoft.com/office/officeart/2005/8/layout/list1"/>
    <dgm:cxn modelId="{43F19C00-AAA2-471F-92AD-243504EE36E2}" type="presParOf" srcId="{ACAE729F-782D-4714-BDDC-51B3A6D97777}" destId="{8B2856BE-7690-4E92-A945-118FD04F882D}" srcOrd="34" destOrd="0" presId="urn:microsoft.com/office/officeart/2005/8/layout/list1"/>
    <dgm:cxn modelId="{607B6BDA-9FC2-4964-B4C4-0A83B0787927}" type="presParOf" srcId="{ACAE729F-782D-4714-BDDC-51B3A6D97777}" destId="{B5A9E52F-E16C-42FB-9DD9-07531F43D43C}" srcOrd="35" destOrd="0" presId="urn:microsoft.com/office/officeart/2005/8/layout/list1"/>
    <dgm:cxn modelId="{2538CDF8-288D-41F1-93F7-0719343EC92A}" type="presParOf" srcId="{ACAE729F-782D-4714-BDDC-51B3A6D97777}" destId="{0C2EE825-3774-4294-A419-9CD3FA557C2C}" srcOrd="36" destOrd="0" presId="urn:microsoft.com/office/officeart/2005/8/layout/list1"/>
    <dgm:cxn modelId="{F2251369-793C-437E-86BD-22CD0AFB0EB1}" type="presParOf" srcId="{0C2EE825-3774-4294-A419-9CD3FA557C2C}" destId="{9DBC8CCD-7703-47FF-9F5E-3928D6E8B30C}" srcOrd="0" destOrd="0" presId="urn:microsoft.com/office/officeart/2005/8/layout/list1"/>
    <dgm:cxn modelId="{B15E7AC9-FDB2-4B3C-85A6-09F122ACE745}" type="presParOf" srcId="{0C2EE825-3774-4294-A419-9CD3FA557C2C}" destId="{A3700A90-A945-4F2B-AF6C-878F5AD7B6FB}" srcOrd="1" destOrd="0" presId="urn:microsoft.com/office/officeart/2005/8/layout/list1"/>
    <dgm:cxn modelId="{4FE415A9-1398-4B13-A3B3-0BB10DC62951}" type="presParOf" srcId="{ACAE729F-782D-4714-BDDC-51B3A6D97777}" destId="{9E496D4D-4A7F-4C60-AE7E-27A7ED3C997C}" srcOrd="37" destOrd="0" presId="urn:microsoft.com/office/officeart/2005/8/layout/list1"/>
    <dgm:cxn modelId="{39FF64BA-2376-4B23-963C-9C28DE581A84}" type="presParOf" srcId="{ACAE729F-782D-4714-BDDC-51B3A6D97777}" destId="{073A4985-A4D2-4629-837A-0424DBFAA5A4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CA405-1F7D-439F-8377-107002D082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B32F63A9-C983-4522-ADAA-35B8C0125FA5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7DF493F7-CC42-4B4F-B028-8C59ABE22CC0}" type="parTrans" cxnId="{80828728-8146-4943-BA89-B6FC1DB259C4}">
      <dgm:prSet/>
      <dgm:spPr/>
      <dgm:t>
        <a:bodyPr/>
        <a:lstStyle/>
        <a:p>
          <a:endParaRPr lang="hu-HU"/>
        </a:p>
      </dgm:t>
    </dgm:pt>
    <dgm:pt modelId="{DEC35C27-3C9C-4D05-B597-53DC4DA12113}" type="sibTrans" cxnId="{80828728-8146-4943-BA89-B6FC1DB259C4}">
      <dgm:prSet/>
      <dgm:spPr/>
      <dgm:t>
        <a:bodyPr/>
        <a:lstStyle/>
        <a:p>
          <a:endParaRPr lang="hu-HU"/>
        </a:p>
      </dgm:t>
    </dgm:pt>
    <dgm:pt modelId="{E03C4291-8C09-4075-9669-9C0A93B65E12}">
      <dgm:prSet phldrT="[Szöveg]"/>
      <dgm:spPr/>
      <dgm:t>
        <a:bodyPr/>
        <a:lstStyle/>
        <a:p>
          <a:r>
            <a:rPr lang="hu-HU" dirty="0" smtClean="0"/>
            <a:t>SZÁLLÍTÁS</a:t>
          </a:r>
          <a:endParaRPr lang="hu-HU" dirty="0"/>
        </a:p>
      </dgm:t>
    </dgm:pt>
    <dgm:pt modelId="{79FEBFC9-ECF1-47CA-8119-2BE45ED1EF92}" type="parTrans" cxnId="{3AA6D242-65B2-4BB8-902E-579E0E2C8E8A}">
      <dgm:prSet/>
      <dgm:spPr/>
      <dgm:t>
        <a:bodyPr/>
        <a:lstStyle/>
        <a:p>
          <a:endParaRPr lang="hu-HU"/>
        </a:p>
      </dgm:t>
    </dgm:pt>
    <dgm:pt modelId="{06EE6367-633A-4ACC-B56A-50ABF05CF143}" type="sibTrans" cxnId="{3AA6D242-65B2-4BB8-902E-579E0E2C8E8A}">
      <dgm:prSet/>
      <dgm:spPr/>
      <dgm:t>
        <a:bodyPr/>
        <a:lstStyle/>
        <a:p>
          <a:endParaRPr lang="hu-HU"/>
        </a:p>
      </dgm:t>
    </dgm:pt>
    <dgm:pt modelId="{865AF873-7E5E-4B9B-8FEF-68E966CD0B59}">
      <dgm:prSet phldrT="[Szöveg]"/>
      <dgm:spPr/>
      <dgm:t>
        <a:bodyPr/>
        <a:lstStyle/>
        <a:p>
          <a:r>
            <a:rPr lang="hu-HU" dirty="0" smtClean="0"/>
            <a:t>RAKTÁROZÁS</a:t>
          </a:r>
          <a:endParaRPr lang="hu-HU" dirty="0"/>
        </a:p>
      </dgm:t>
    </dgm:pt>
    <dgm:pt modelId="{E45970C1-EB54-49E2-A0EC-7B5867E1269E}" type="parTrans" cxnId="{C45A0AA1-FCDF-4645-8B27-BBD6A6BD9FB7}">
      <dgm:prSet/>
      <dgm:spPr/>
      <dgm:t>
        <a:bodyPr/>
        <a:lstStyle/>
        <a:p>
          <a:endParaRPr lang="hu-HU"/>
        </a:p>
      </dgm:t>
    </dgm:pt>
    <dgm:pt modelId="{F305C9D2-A735-479B-98B9-79F91537E870}" type="sibTrans" cxnId="{C45A0AA1-FCDF-4645-8B27-BBD6A6BD9FB7}">
      <dgm:prSet/>
      <dgm:spPr/>
      <dgm:t>
        <a:bodyPr/>
        <a:lstStyle/>
        <a:p>
          <a:endParaRPr lang="hu-HU"/>
        </a:p>
      </dgm:t>
    </dgm:pt>
    <dgm:pt modelId="{519FE1B0-A6AE-4089-8875-55AF455E7E56}">
      <dgm:prSet/>
      <dgm:spPr/>
      <dgm:t>
        <a:bodyPr/>
        <a:lstStyle/>
        <a:p>
          <a:r>
            <a:rPr lang="hu-HU" dirty="0" smtClean="0"/>
            <a:t>SZEKUNDER FELADATOK</a:t>
          </a:r>
          <a:endParaRPr lang="hu-HU" dirty="0"/>
        </a:p>
      </dgm:t>
    </dgm:pt>
    <dgm:pt modelId="{4F732B7F-FFD7-4EB3-884E-91B1BC7209ED}" type="parTrans" cxnId="{169211D3-41B7-48FA-B96F-A131E994A137}">
      <dgm:prSet/>
      <dgm:spPr/>
      <dgm:t>
        <a:bodyPr/>
        <a:lstStyle/>
        <a:p>
          <a:endParaRPr lang="hu-HU"/>
        </a:p>
      </dgm:t>
    </dgm:pt>
    <dgm:pt modelId="{A37DF5A5-D8CA-423B-AA12-4B9F1C5773E2}" type="sibTrans" cxnId="{169211D3-41B7-48FA-B96F-A131E994A137}">
      <dgm:prSet/>
      <dgm:spPr/>
      <dgm:t>
        <a:bodyPr/>
        <a:lstStyle/>
        <a:p>
          <a:endParaRPr lang="hu-HU"/>
        </a:p>
      </dgm:t>
    </dgm:pt>
    <dgm:pt modelId="{6B1C4158-F6EC-454E-AD08-BF40BCB0F110}" type="pres">
      <dgm:prSet presAssocID="{29DCA405-1F7D-439F-8377-107002D082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618BB438-1EBE-4B9E-9325-580B5A811A3B}" type="pres">
      <dgm:prSet presAssocID="{29DCA405-1F7D-439F-8377-107002D08271}" presName="Name1" presStyleCnt="0"/>
      <dgm:spPr/>
    </dgm:pt>
    <dgm:pt modelId="{A353AABA-E83B-4141-98B3-27EC9907AD94}" type="pres">
      <dgm:prSet presAssocID="{29DCA405-1F7D-439F-8377-107002D08271}" presName="cycle" presStyleCnt="0"/>
      <dgm:spPr/>
    </dgm:pt>
    <dgm:pt modelId="{6C2F967F-34B3-4870-A73C-74BEE26ACDA6}" type="pres">
      <dgm:prSet presAssocID="{29DCA405-1F7D-439F-8377-107002D08271}" presName="srcNode" presStyleLbl="node1" presStyleIdx="0" presStyleCnt="4"/>
      <dgm:spPr/>
    </dgm:pt>
    <dgm:pt modelId="{66994C5C-8C8E-40DE-A92F-CC2A14E4E9C9}" type="pres">
      <dgm:prSet presAssocID="{29DCA405-1F7D-439F-8377-107002D08271}" presName="conn" presStyleLbl="parChTrans1D2" presStyleIdx="0" presStyleCnt="1"/>
      <dgm:spPr/>
      <dgm:t>
        <a:bodyPr/>
        <a:lstStyle/>
        <a:p>
          <a:endParaRPr lang="hu-HU"/>
        </a:p>
      </dgm:t>
    </dgm:pt>
    <dgm:pt modelId="{084E3901-E00A-40DB-963D-A53EDA2251D0}" type="pres">
      <dgm:prSet presAssocID="{29DCA405-1F7D-439F-8377-107002D08271}" presName="extraNode" presStyleLbl="node1" presStyleIdx="0" presStyleCnt="4"/>
      <dgm:spPr/>
    </dgm:pt>
    <dgm:pt modelId="{B9F854BE-46C6-4333-AEA3-D3892DA48A01}" type="pres">
      <dgm:prSet presAssocID="{29DCA405-1F7D-439F-8377-107002D08271}" presName="dstNode" presStyleLbl="node1" presStyleIdx="0" presStyleCnt="4"/>
      <dgm:spPr/>
    </dgm:pt>
    <dgm:pt modelId="{7AD52CDD-6269-4761-9A84-39298255083E}" type="pres">
      <dgm:prSet presAssocID="{B32F63A9-C983-4522-ADAA-35B8C0125FA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E2F7BF-AFD2-4253-B766-D7FA1439AD1F}" type="pres">
      <dgm:prSet presAssocID="{B32F63A9-C983-4522-ADAA-35B8C0125FA5}" presName="accent_1" presStyleCnt="0"/>
      <dgm:spPr/>
    </dgm:pt>
    <dgm:pt modelId="{19FBBEE8-A489-44EE-A0F5-6BEE05B2EEF3}" type="pres">
      <dgm:prSet presAssocID="{B32F63A9-C983-4522-ADAA-35B8C0125FA5}" presName="accentRepeatNode" presStyleLbl="solidFgAcc1" presStyleIdx="0" presStyleCnt="4"/>
      <dgm:spPr/>
    </dgm:pt>
    <dgm:pt modelId="{144A752B-AD1C-4101-964C-64422D47DDC3}" type="pres">
      <dgm:prSet presAssocID="{E03C4291-8C09-4075-9669-9C0A93B65E1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01DF6F-BCAC-439D-92C0-2041A7B17212}" type="pres">
      <dgm:prSet presAssocID="{E03C4291-8C09-4075-9669-9C0A93B65E12}" presName="accent_2" presStyleCnt="0"/>
      <dgm:spPr/>
    </dgm:pt>
    <dgm:pt modelId="{87BE0F44-D136-4CDE-B8F5-12E5D3BF8196}" type="pres">
      <dgm:prSet presAssocID="{E03C4291-8C09-4075-9669-9C0A93B65E12}" presName="accentRepeatNode" presStyleLbl="solidFgAcc1" presStyleIdx="1" presStyleCnt="4"/>
      <dgm:spPr/>
    </dgm:pt>
    <dgm:pt modelId="{055705D0-106A-43A9-BDC7-885BB9E4382B}" type="pres">
      <dgm:prSet presAssocID="{865AF873-7E5E-4B9B-8FEF-68E966CD0B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10215E-8743-4A3C-B770-4E5416542B2B}" type="pres">
      <dgm:prSet presAssocID="{865AF873-7E5E-4B9B-8FEF-68E966CD0B59}" presName="accent_3" presStyleCnt="0"/>
      <dgm:spPr/>
    </dgm:pt>
    <dgm:pt modelId="{B9B2757E-BB9C-4945-A4FA-041054986C7D}" type="pres">
      <dgm:prSet presAssocID="{865AF873-7E5E-4B9B-8FEF-68E966CD0B59}" presName="accentRepeatNode" presStyleLbl="solidFgAcc1" presStyleIdx="2" presStyleCnt="4"/>
      <dgm:spPr/>
    </dgm:pt>
    <dgm:pt modelId="{8FBFE619-A5C8-4325-A998-B4CA3378F235}" type="pres">
      <dgm:prSet presAssocID="{519FE1B0-A6AE-4089-8875-55AF455E7E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B97219-503A-4746-8391-65CEE2380A04}" type="pres">
      <dgm:prSet presAssocID="{519FE1B0-A6AE-4089-8875-55AF455E7E56}" presName="accent_4" presStyleCnt="0"/>
      <dgm:spPr/>
    </dgm:pt>
    <dgm:pt modelId="{AE4CB108-2473-4DEB-BDF4-DBB09063A44E}" type="pres">
      <dgm:prSet presAssocID="{519FE1B0-A6AE-4089-8875-55AF455E7E56}" presName="accentRepeatNode" presStyleLbl="solidFgAcc1" presStyleIdx="3" presStyleCnt="4"/>
      <dgm:spPr/>
    </dgm:pt>
  </dgm:ptLst>
  <dgm:cxnLst>
    <dgm:cxn modelId="{70680CFC-B48F-4EA1-9F78-8BBC49015886}" type="presOf" srcId="{865AF873-7E5E-4B9B-8FEF-68E966CD0B59}" destId="{055705D0-106A-43A9-BDC7-885BB9E4382B}" srcOrd="0" destOrd="0" presId="urn:microsoft.com/office/officeart/2008/layout/VerticalCurvedList"/>
    <dgm:cxn modelId="{8F0D3086-96F0-4DB5-8950-6A77F2B9E1DA}" type="presOf" srcId="{E03C4291-8C09-4075-9669-9C0A93B65E12}" destId="{144A752B-AD1C-4101-964C-64422D47DDC3}" srcOrd="0" destOrd="0" presId="urn:microsoft.com/office/officeart/2008/layout/VerticalCurvedList"/>
    <dgm:cxn modelId="{3AA6D242-65B2-4BB8-902E-579E0E2C8E8A}" srcId="{29DCA405-1F7D-439F-8377-107002D08271}" destId="{E03C4291-8C09-4075-9669-9C0A93B65E12}" srcOrd="1" destOrd="0" parTransId="{79FEBFC9-ECF1-47CA-8119-2BE45ED1EF92}" sibTransId="{06EE6367-633A-4ACC-B56A-50ABF05CF143}"/>
    <dgm:cxn modelId="{AA3BA23E-598E-4AEF-9BE2-6EA6ECAA182C}" type="presOf" srcId="{B32F63A9-C983-4522-ADAA-35B8C0125FA5}" destId="{7AD52CDD-6269-4761-9A84-39298255083E}" srcOrd="0" destOrd="0" presId="urn:microsoft.com/office/officeart/2008/layout/VerticalCurvedList"/>
    <dgm:cxn modelId="{169211D3-41B7-48FA-B96F-A131E994A137}" srcId="{29DCA405-1F7D-439F-8377-107002D08271}" destId="{519FE1B0-A6AE-4089-8875-55AF455E7E56}" srcOrd="3" destOrd="0" parTransId="{4F732B7F-FFD7-4EB3-884E-91B1BC7209ED}" sibTransId="{A37DF5A5-D8CA-423B-AA12-4B9F1C5773E2}"/>
    <dgm:cxn modelId="{E7CCEAD1-EFD3-4A95-81F3-6D760CEE577C}" type="presOf" srcId="{519FE1B0-A6AE-4089-8875-55AF455E7E56}" destId="{8FBFE619-A5C8-4325-A998-B4CA3378F235}" srcOrd="0" destOrd="0" presId="urn:microsoft.com/office/officeart/2008/layout/VerticalCurvedList"/>
    <dgm:cxn modelId="{C7AB39DF-2104-4FC1-B6A9-89CD1D878915}" type="presOf" srcId="{DEC35C27-3C9C-4D05-B597-53DC4DA12113}" destId="{66994C5C-8C8E-40DE-A92F-CC2A14E4E9C9}" srcOrd="0" destOrd="0" presId="urn:microsoft.com/office/officeart/2008/layout/VerticalCurvedList"/>
    <dgm:cxn modelId="{80828728-8146-4943-BA89-B6FC1DB259C4}" srcId="{29DCA405-1F7D-439F-8377-107002D08271}" destId="{B32F63A9-C983-4522-ADAA-35B8C0125FA5}" srcOrd="0" destOrd="0" parTransId="{7DF493F7-CC42-4B4F-B028-8C59ABE22CC0}" sibTransId="{DEC35C27-3C9C-4D05-B597-53DC4DA12113}"/>
    <dgm:cxn modelId="{5AA08921-9D1F-48B1-86A3-B848E12FC115}" type="presOf" srcId="{29DCA405-1F7D-439F-8377-107002D08271}" destId="{6B1C4158-F6EC-454E-AD08-BF40BCB0F110}" srcOrd="0" destOrd="0" presId="urn:microsoft.com/office/officeart/2008/layout/VerticalCurvedList"/>
    <dgm:cxn modelId="{C45A0AA1-FCDF-4645-8B27-BBD6A6BD9FB7}" srcId="{29DCA405-1F7D-439F-8377-107002D08271}" destId="{865AF873-7E5E-4B9B-8FEF-68E966CD0B59}" srcOrd="2" destOrd="0" parTransId="{E45970C1-EB54-49E2-A0EC-7B5867E1269E}" sibTransId="{F305C9D2-A735-479B-98B9-79F91537E870}"/>
    <dgm:cxn modelId="{30D049EF-5D21-4502-9686-1889B52F5397}" type="presParOf" srcId="{6B1C4158-F6EC-454E-AD08-BF40BCB0F110}" destId="{618BB438-1EBE-4B9E-9325-580B5A811A3B}" srcOrd="0" destOrd="0" presId="urn:microsoft.com/office/officeart/2008/layout/VerticalCurvedList"/>
    <dgm:cxn modelId="{B53DAFC5-FE9B-443B-BD76-D589D4AE6D5D}" type="presParOf" srcId="{618BB438-1EBE-4B9E-9325-580B5A811A3B}" destId="{A353AABA-E83B-4141-98B3-27EC9907AD94}" srcOrd="0" destOrd="0" presId="urn:microsoft.com/office/officeart/2008/layout/VerticalCurvedList"/>
    <dgm:cxn modelId="{FCD7A6DD-390B-420F-868F-AFD52F224511}" type="presParOf" srcId="{A353AABA-E83B-4141-98B3-27EC9907AD94}" destId="{6C2F967F-34B3-4870-A73C-74BEE26ACDA6}" srcOrd="0" destOrd="0" presId="urn:microsoft.com/office/officeart/2008/layout/VerticalCurvedList"/>
    <dgm:cxn modelId="{7BD10076-41B1-47F3-9BAE-D8A540A26405}" type="presParOf" srcId="{A353AABA-E83B-4141-98B3-27EC9907AD94}" destId="{66994C5C-8C8E-40DE-A92F-CC2A14E4E9C9}" srcOrd="1" destOrd="0" presId="urn:microsoft.com/office/officeart/2008/layout/VerticalCurvedList"/>
    <dgm:cxn modelId="{C47BF525-B3BB-45B1-875E-99A83E39F865}" type="presParOf" srcId="{A353AABA-E83B-4141-98B3-27EC9907AD94}" destId="{084E3901-E00A-40DB-963D-A53EDA2251D0}" srcOrd="2" destOrd="0" presId="urn:microsoft.com/office/officeart/2008/layout/VerticalCurvedList"/>
    <dgm:cxn modelId="{50D92B37-C647-47D2-9985-705F9E505F3E}" type="presParOf" srcId="{A353AABA-E83B-4141-98B3-27EC9907AD94}" destId="{B9F854BE-46C6-4333-AEA3-D3892DA48A01}" srcOrd="3" destOrd="0" presId="urn:microsoft.com/office/officeart/2008/layout/VerticalCurvedList"/>
    <dgm:cxn modelId="{702A8C9D-A487-4D4A-8927-E5F0AE650B0A}" type="presParOf" srcId="{618BB438-1EBE-4B9E-9325-580B5A811A3B}" destId="{7AD52CDD-6269-4761-9A84-39298255083E}" srcOrd="1" destOrd="0" presId="urn:microsoft.com/office/officeart/2008/layout/VerticalCurvedList"/>
    <dgm:cxn modelId="{503CE55A-68F0-447D-88E8-F5EFF474CF1C}" type="presParOf" srcId="{618BB438-1EBE-4B9E-9325-580B5A811A3B}" destId="{38E2F7BF-AFD2-4253-B766-D7FA1439AD1F}" srcOrd="2" destOrd="0" presId="urn:microsoft.com/office/officeart/2008/layout/VerticalCurvedList"/>
    <dgm:cxn modelId="{FDE6E2EE-80F8-4665-914A-3F4B832B43C2}" type="presParOf" srcId="{38E2F7BF-AFD2-4253-B766-D7FA1439AD1F}" destId="{19FBBEE8-A489-44EE-A0F5-6BEE05B2EEF3}" srcOrd="0" destOrd="0" presId="urn:microsoft.com/office/officeart/2008/layout/VerticalCurvedList"/>
    <dgm:cxn modelId="{4FFFEDEB-348E-43EA-B0B9-39F230DC5785}" type="presParOf" srcId="{618BB438-1EBE-4B9E-9325-580B5A811A3B}" destId="{144A752B-AD1C-4101-964C-64422D47DDC3}" srcOrd="3" destOrd="0" presId="urn:microsoft.com/office/officeart/2008/layout/VerticalCurvedList"/>
    <dgm:cxn modelId="{56363016-A63F-4CDA-BDE5-1DFC8F8054D3}" type="presParOf" srcId="{618BB438-1EBE-4B9E-9325-580B5A811A3B}" destId="{B101DF6F-BCAC-439D-92C0-2041A7B17212}" srcOrd="4" destOrd="0" presId="urn:microsoft.com/office/officeart/2008/layout/VerticalCurvedList"/>
    <dgm:cxn modelId="{ADC3EDA1-03EA-4D1F-BF97-FA4E491E22FE}" type="presParOf" srcId="{B101DF6F-BCAC-439D-92C0-2041A7B17212}" destId="{87BE0F44-D136-4CDE-B8F5-12E5D3BF8196}" srcOrd="0" destOrd="0" presId="urn:microsoft.com/office/officeart/2008/layout/VerticalCurvedList"/>
    <dgm:cxn modelId="{175804E8-A40F-4866-932B-9AB10F7A60D5}" type="presParOf" srcId="{618BB438-1EBE-4B9E-9325-580B5A811A3B}" destId="{055705D0-106A-43A9-BDC7-885BB9E4382B}" srcOrd="5" destOrd="0" presId="urn:microsoft.com/office/officeart/2008/layout/VerticalCurvedList"/>
    <dgm:cxn modelId="{E35549C9-A710-4669-B448-024E55831ACD}" type="presParOf" srcId="{618BB438-1EBE-4B9E-9325-580B5A811A3B}" destId="{F910215E-8743-4A3C-B770-4E5416542B2B}" srcOrd="6" destOrd="0" presId="urn:microsoft.com/office/officeart/2008/layout/VerticalCurvedList"/>
    <dgm:cxn modelId="{47560147-4988-4C1B-9F82-B01A38D4918A}" type="presParOf" srcId="{F910215E-8743-4A3C-B770-4E5416542B2B}" destId="{B9B2757E-BB9C-4945-A4FA-041054986C7D}" srcOrd="0" destOrd="0" presId="urn:microsoft.com/office/officeart/2008/layout/VerticalCurvedList"/>
    <dgm:cxn modelId="{6B82EADF-80CE-437B-B338-47ACDA34126F}" type="presParOf" srcId="{618BB438-1EBE-4B9E-9325-580B5A811A3B}" destId="{8FBFE619-A5C8-4325-A998-B4CA3378F235}" srcOrd="7" destOrd="0" presId="urn:microsoft.com/office/officeart/2008/layout/VerticalCurvedList"/>
    <dgm:cxn modelId="{47922695-7AD6-493D-BDA3-AC7BC2C35D0A}" type="presParOf" srcId="{618BB438-1EBE-4B9E-9325-580B5A811A3B}" destId="{A1B97219-503A-4746-8391-65CEE2380A04}" srcOrd="8" destOrd="0" presId="urn:microsoft.com/office/officeart/2008/layout/VerticalCurvedList"/>
    <dgm:cxn modelId="{5687C7E4-45EB-49C5-BD3E-3A31FA36E0FF}" type="presParOf" srcId="{A1B97219-503A-4746-8391-65CEE2380A04}" destId="{AE4CB108-2473-4DEB-BDF4-DBB09063A4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981DEE-F5AA-4C36-9CC6-8DC58D6E4C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7D79F2A1-2898-48C7-BB42-9FEA9D2B3669}">
      <dgm:prSet phldrT="[Szöveg]"/>
      <dgm:spPr/>
      <dgm:t>
        <a:bodyPr/>
        <a:lstStyle/>
        <a:p>
          <a:r>
            <a:rPr lang="hu-HU" dirty="0" smtClean="0"/>
            <a:t>SZÁLLÍTÁSI IDŐ</a:t>
          </a:r>
          <a:endParaRPr lang="hu-HU" dirty="0"/>
        </a:p>
      </dgm:t>
    </dgm:pt>
    <dgm:pt modelId="{E6441020-6619-48B5-B68F-6A6327244236}" type="parTrans" cxnId="{37F20A46-353A-4230-A06C-8B684DCBDB9F}">
      <dgm:prSet/>
      <dgm:spPr/>
      <dgm:t>
        <a:bodyPr/>
        <a:lstStyle/>
        <a:p>
          <a:endParaRPr lang="hu-HU"/>
        </a:p>
      </dgm:t>
    </dgm:pt>
    <dgm:pt modelId="{F4F0770A-173A-40DD-9E80-70357CF3A283}" type="sibTrans" cxnId="{37F20A46-353A-4230-A06C-8B684DCBDB9F}">
      <dgm:prSet/>
      <dgm:spPr/>
      <dgm:t>
        <a:bodyPr/>
        <a:lstStyle/>
        <a:p>
          <a:endParaRPr lang="hu-HU"/>
        </a:p>
      </dgm:t>
    </dgm:pt>
    <dgm:pt modelId="{F2DB0484-2E74-4048-BDE0-80477457C8AB}">
      <dgm:prSet phldrT="[Szöveg]"/>
      <dgm:spPr/>
      <dgm:t>
        <a:bodyPr/>
        <a:lstStyle/>
        <a:p>
          <a:r>
            <a:rPr lang="hu-HU" dirty="0" smtClean="0"/>
            <a:t>SZOLGÁLTATÁS RUGALMASSÁGA</a:t>
          </a:r>
          <a:endParaRPr lang="hu-HU" dirty="0"/>
        </a:p>
      </dgm:t>
    </dgm:pt>
    <dgm:pt modelId="{4AFDC9DD-E87A-4983-8887-5E97FDD431F7}" type="parTrans" cxnId="{21A0E8D9-1A32-412E-8BA8-C943C2B6CA03}">
      <dgm:prSet/>
      <dgm:spPr/>
      <dgm:t>
        <a:bodyPr/>
        <a:lstStyle/>
        <a:p>
          <a:endParaRPr lang="hu-HU"/>
        </a:p>
      </dgm:t>
    </dgm:pt>
    <dgm:pt modelId="{3F0241C0-9C2B-412A-BE0C-49BBCEF7E8ED}" type="sibTrans" cxnId="{21A0E8D9-1A32-412E-8BA8-C943C2B6CA03}">
      <dgm:prSet/>
      <dgm:spPr/>
      <dgm:t>
        <a:bodyPr/>
        <a:lstStyle/>
        <a:p>
          <a:endParaRPr lang="hu-HU"/>
        </a:p>
      </dgm:t>
    </dgm:pt>
    <dgm:pt modelId="{6D96A803-38B8-40C6-857C-CB4ECD38CFC2}">
      <dgm:prSet phldrT="[Szöveg]"/>
      <dgm:spPr/>
      <dgm:t>
        <a:bodyPr/>
        <a:lstStyle/>
        <a:p>
          <a:r>
            <a:rPr lang="hu-HU" dirty="0" smtClean="0"/>
            <a:t>SZOLGÁLATÁS MINŐSÉGE</a:t>
          </a:r>
          <a:endParaRPr lang="hu-HU" dirty="0"/>
        </a:p>
      </dgm:t>
    </dgm:pt>
    <dgm:pt modelId="{A44D7342-628F-4B45-9651-1E2ECCCCDBAC}" type="parTrans" cxnId="{08DA0977-770B-4363-9F23-55E522614DD3}">
      <dgm:prSet/>
      <dgm:spPr/>
      <dgm:t>
        <a:bodyPr/>
        <a:lstStyle/>
        <a:p>
          <a:endParaRPr lang="hu-HU"/>
        </a:p>
      </dgm:t>
    </dgm:pt>
    <dgm:pt modelId="{DDB2C927-2192-4207-803F-1B27858CA9C7}" type="sibTrans" cxnId="{08DA0977-770B-4363-9F23-55E522614DD3}">
      <dgm:prSet/>
      <dgm:spPr/>
      <dgm:t>
        <a:bodyPr/>
        <a:lstStyle/>
        <a:p>
          <a:endParaRPr lang="hu-HU"/>
        </a:p>
      </dgm:t>
    </dgm:pt>
    <dgm:pt modelId="{22408F1C-006B-4C65-B444-EEFA1E68C783}">
      <dgm:prSet/>
      <dgm:spPr/>
      <dgm:t>
        <a:bodyPr/>
        <a:lstStyle/>
        <a:p>
          <a:r>
            <a:rPr lang="hu-HU" dirty="0" smtClean="0"/>
            <a:t>SZÁLLÍTÁSI KÉSZSÉG</a:t>
          </a:r>
          <a:endParaRPr lang="hu-HU" dirty="0"/>
        </a:p>
      </dgm:t>
    </dgm:pt>
    <dgm:pt modelId="{AAB3C15D-5540-4BC2-AB01-DA5145FD5F75}" type="parTrans" cxnId="{9BA46D9D-7E5D-4D06-BCBE-3E8303030F10}">
      <dgm:prSet/>
      <dgm:spPr/>
      <dgm:t>
        <a:bodyPr/>
        <a:lstStyle/>
        <a:p>
          <a:endParaRPr lang="hu-HU"/>
        </a:p>
      </dgm:t>
    </dgm:pt>
    <dgm:pt modelId="{9F52A094-B816-4148-8DA5-5D639396B86F}" type="sibTrans" cxnId="{9BA46D9D-7E5D-4D06-BCBE-3E8303030F10}">
      <dgm:prSet/>
      <dgm:spPr/>
      <dgm:t>
        <a:bodyPr/>
        <a:lstStyle/>
        <a:p>
          <a:endParaRPr lang="hu-HU"/>
        </a:p>
      </dgm:t>
    </dgm:pt>
    <dgm:pt modelId="{02B19056-8E1C-4A66-BB4B-7457D6CAAE68}">
      <dgm:prSet/>
      <dgm:spPr/>
      <dgm:t>
        <a:bodyPr/>
        <a:lstStyle/>
        <a:p>
          <a:r>
            <a:rPr lang="hu-HU" dirty="0" smtClean="0"/>
            <a:t>SZOLGÁLTATÁS MEGBÍZHATÓSÁGA</a:t>
          </a:r>
          <a:endParaRPr lang="hu-HU" dirty="0"/>
        </a:p>
      </dgm:t>
    </dgm:pt>
    <dgm:pt modelId="{5CA6A54E-2FB1-447E-ADFC-3F730CF1AA89}" type="parTrans" cxnId="{619790A0-006D-40A4-9D70-A7024E4909DC}">
      <dgm:prSet/>
      <dgm:spPr/>
      <dgm:t>
        <a:bodyPr/>
        <a:lstStyle/>
        <a:p>
          <a:endParaRPr lang="hu-HU"/>
        </a:p>
      </dgm:t>
    </dgm:pt>
    <dgm:pt modelId="{3D9E1985-6D32-4196-B224-F032B5A84265}" type="sibTrans" cxnId="{619790A0-006D-40A4-9D70-A7024E4909DC}">
      <dgm:prSet/>
      <dgm:spPr/>
      <dgm:t>
        <a:bodyPr/>
        <a:lstStyle/>
        <a:p>
          <a:endParaRPr lang="hu-HU"/>
        </a:p>
      </dgm:t>
    </dgm:pt>
    <dgm:pt modelId="{D99E2AAA-6B2A-4E79-BA90-4E13182D71D7}" type="pres">
      <dgm:prSet presAssocID="{AB981DEE-F5AA-4C36-9CC6-8DC58D6E4C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8BC6BE79-8840-4739-981B-1A0AFB5A1F71}" type="pres">
      <dgm:prSet presAssocID="{AB981DEE-F5AA-4C36-9CC6-8DC58D6E4C60}" presName="Name1" presStyleCnt="0"/>
      <dgm:spPr/>
    </dgm:pt>
    <dgm:pt modelId="{30C7810D-BB83-4A91-A75C-B2CC26E529A8}" type="pres">
      <dgm:prSet presAssocID="{AB981DEE-F5AA-4C36-9CC6-8DC58D6E4C60}" presName="cycle" presStyleCnt="0"/>
      <dgm:spPr/>
    </dgm:pt>
    <dgm:pt modelId="{E3E6717F-B37B-4011-BADB-FD18C66400AE}" type="pres">
      <dgm:prSet presAssocID="{AB981DEE-F5AA-4C36-9CC6-8DC58D6E4C60}" presName="srcNode" presStyleLbl="node1" presStyleIdx="0" presStyleCnt="5"/>
      <dgm:spPr/>
    </dgm:pt>
    <dgm:pt modelId="{D2D68785-2355-40F7-9EAC-731FB5BD41F0}" type="pres">
      <dgm:prSet presAssocID="{AB981DEE-F5AA-4C36-9CC6-8DC58D6E4C60}" presName="conn" presStyleLbl="parChTrans1D2" presStyleIdx="0" presStyleCnt="1"/>
      <dgm:spPr/>
      <dgm:t>
        <a:bodyPr/>
        <a:lstStyle/>
        <a:p>
          <a:endParaRPr lang="hu-HU"/>
        </a:p>
      </dgm:t>
    </dgm:pt>
    <dgm:pt modelId="{6B9D4A91-5C5B-4FC0-AC26-279443B2BBC8}" type="pres">
      <dgm:prSet presAssocID="{AB981DEE-F5AA-4C36-9CC6-8DC58D6E4C60}" presName="extraNode" presStyleLbl="node1" presStyleIdx="0" presStyleCnt="5"/>
      <dgm:spPr/>
    </dgm:pt>
    <dgm:pt modelId="{E5A0FC60-0887-4824-AADE-BEA2CF45BF46}" type="pres">
      <dgm:prSet presAssocID="{AB981DEE-F5AA-4C36-9CC6-8DC58D6E4C60}" presName="dstNode" presStyleLbl="node1" presStyleIdx="0" presStyleCnt="5"/>
      <dgm:spPr/>
    </dgm:pt>
    <dgm:pt modelId="{91B3DB38-3CF1-4ED5-BFF0-3D540569188C}" type="pres">
      <dgm:prSet presAssocID="{7D79F2A1-2898-48C7-BB42-9FEA9D2B366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4D5615-41E0-4AE7-B36A-E6FCFA5EB981}" type="pres">
      <dgm:prSet presAssocID="{7D79F2A1-2898-48C7-BB42-9FEA9D2B3669}" presName="accent_1" presStyleCnt="0"/>
      <dgm:spPr/>
    </dgm:pt>
    <dgm:pt modelId="{28E10A54-B868-4E03-BA9A-EEABC5825585}" type="pres">
      <dgm:prSet presAssocID="{7D79F2A1-2898-48C7-BB42-9FEA9D2B3669}" presName="accentRepeatNode" presStyleLbl="solidFgAcc1" presStyleIdx="0" presStyleCnt="5"/>
      <dgm:spPr/>
    </dgm:pt>
    <dgm:pt modelId="{C7DD1F9B-1609-4692-862D-8BA0379897B6}" type="pres">
      <dgm:prSet presAssocID="{02B19056-8E1C-4A66-BB4B-7457D6CAAE6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9C6924-EE09-46A3-8214-BAC86944DCA9}" type="pres">
      <dgm:prSet presAssocID="{02B19056-8E1C-4A66-BB4B-7457D6CAAE68}" presName="accent_2" presStyleCnt="0"/>
      <dgm:spPr/>
    </dgm:pt>
    <dgm:pt modelId="{E64B24F0-4953-4824-93F9-58CCCCCC6E96}" type="pres">
      <dgm:prSet presAssocID="{02B19056-8E1C-4A66-BB4B-7457D6CAAE68}" presName="accentRepeatNode" presStyleLbl="solidFgAcc1" presStyleIdx="1" presStyleCnt="5"/>
      <dgm:spPr/>
    </dgm:pt>
    <dgm:pt modelId="{DE18CD9D-0ED5-4E91-BDAB-27D85BD4A2C2}" type="pres">
      <dgm:prSet presAssocID="{22408F1C-006B-4C65-B444-EEFA1E68C78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B3EEF8-F02A-4F2D-A2C7-115F61C1B194}" type="pres">
      <dgm:prSet presAssocID="{22408F1C-006B-4C65-B444-EEFA1E68C783}" presName="accent_3" presStyleCnt="0"/>
      <dgm:spPr/>
    </dgm:pt>
    <dgm:pt modelId="{13F70461-1144-47F7-83E3-F7813036C3AA}" type="pres">
      <dgm:prSet presAssocID="{22408F1C-006B-4C65-B444-EEFA1E68C783}" presName="accentRepeatNode" presStyleLbl="solidFgAcc1" presStyleIdx="2" presStyleCnt="5"/>
      <dgm:spPr/>
    </dgm:pt>
    <dgm:pt modelId="{0AC10616-40EF-4DC4-8266-7595688DA6CE}" type="pres">
      <dgm:prSet presAssocID="{F2DB0484-2E74-4048-BDE0-80477457C8A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4891B7-4112-43C0-B117-9699F6344997}" type="pres">
      <dgm:prSet presAssocID="{F2DB0484-2E74-4048-BDE0-80477457C8AB}" presName="accent_4" presStyleCnt="0"/>
      <dgm:spPr/>
    </dgm:pt>
    <dgm:pt modelId="{45DA982B-CF8E-4009-BD01-D18399E7B2B2}" type="pres">
      <dgm:prSet presAssocID="{F2DB0484-2E74-4048-BDE0-80477457C8AB}" presName="accentRepeatNode" presStyleLbl="solidFgAcc1" presStyleIdx="3" presStyleCnt="5"/>
      <dgm:spPr/>
    </dgm:pt>
    <dgm:pt modelId="{8CD918FB-582A-43DF-95A0-D23C41A499D4}" type="pres">
      <dgm:prSet presAssocID="{6D96A803-38B8-40C6-857C-CB4ECD38CFC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CBBE38-DB3C-459F-8770-220622D1D898}" type="pres">
      <dgm:prSet presAssocID="{6D96A803-38B8-40C6-857C-CB4ECD38CFC2}" presName="accent_5" presStyleCnt="0"/>
      <dgm:spPr/>
    </dgm:pt>
    <dgm:pt modelId="{71A3D656-70F3-48D0-9D90-222F12F34DFA}" type="pres">
      <dgm:prSet presAssocID="{6D96A803-38B8-40C6-857C-CB4ECD38CFC2}" presName="accentRepeatNode" presStyleLbl="solidFgAcc1" presStyleIdx="4" presStyleCnt="5"/>
      <dgm:spPr/>
    </dgm:pt>
  </dgm:ptLst>
  <dgm:cxnLst>
    <dgm:cxn modelId="{21A0E8D9-1A32-412E-8BA8-C943C2B6CA03}" srcId="{AB981DEE-F5AA-4C36-9CC6-8DC58D6E4C60}" destId="{F2DB0484-2E74-4048-BDE0-80477457C8AB}" srcOrd="3" destOrd="0" parTransId="{4AFDC9DD-E87A-4983-8887-5E97FDD431F7}" sibTransId="{3F0241C0-9C2B-412A-BE0C-49BBCEF7E8ED}"/>
    <dgm:cxn modelId="{9BA46D9D-7E5D-4D06-BCBE-3E8303030F10}" srcId="{AB981DEE-F5AA-4C36-9CC6-8DC58D6E4C60}" destId="{22408F1C-006B-4C65-B444-EEFA1E68C783}" srcOrd="2" destOrd="0" parTransId="{AAB3C15D-5540-4BC2-AB01-DA5145FD5F75}" sibTransId="{9F52A094-B816-4148-8DA5-5D639396B86F}"/>
    <dgm:cxn modelId="{619790A0-006D-40A4-9D70-A7024E4909DC}" srcId="{AB981DEE-F5AA-4C36-9CC6-8DC58D6E4C60}" destId="{02B19056-8E1C-4A66-BB4B-7457D6CAAE68}" srcOrd="1" destOrd="0" parTransId="{5CA6A54E-2FB1-447E-ADFC-3F730CF1AA89}" sibTransId="{3D9E1985-6D32-4196-B224-F032B5A84265}"/>
    <dgm:cxn modelId="{08DA0977-770B-4363-9F23-55E522614DD3}" srcId="{AB981DEE-F5AA-4C36-9CC6-8DC58D6E4C60}" destId="{6D96A803-38B8-40C6-857C-CB4ECD38CFC2}" srcOrd="4" destOrd="0" parTransId="{A44D7342-628F-4B45-9651-1E2ECCCCDBAC}" sibTransId="{DDB2C927-2192-4207-803F-1B27858CA9C7}"/>
    <dgm:cxn modelId="{37F20A46-353A-4230-A06C-8B684DCBDB9F}" srcId="{AB981DEE-F5AA-4C36-9CC6-8DC58D6E4C60}" destId="{7D79F2A1-2898-48C7-BB42-9FEA9D2B3669}" srcOrd="0" destOrd="0" parTransId="{E6441020-6619-48B5-B68F-6A6327244236}" sibTransId="{F4F0770A-173A-40DD-9E80-70357CF3A283}"/>
    <dgm:cxn modelId="{4106D781-536A-4A24-8E3D-92E1166B67CD}" type="presOf" srcId="{7D79F2A1-2898-48C7-BB42-9FEA9D2B3669}" destId="{91B3DB38-3CF1-4ED5-BFF0-3D540569188C}" srcOrd="0" destOrd="0" presId="urn:microsoft.com/office/officeart/2008/layout/VerticalCurvedList"/>
    <dgm:cxn modelId="{0F314661-8490-4BC1-996A-02A012E8ED62}" type="presOf" srcId="{F4F0770A-173A-40DD-9E80-70357CF3A283}" destId="{D2D68785-2355-40F7-9EAC-731FB5BD41F0}" srcOrd="0" destOrd="0" presId="urn:microsoft.com/office/officeart/2008/layout/VerticalCurvedList"/>
    <dgm:cxn modelId="{A5A6A97D-3CE1-4C98-9DF6-2545C6594739}" type="presOf" srcId="{02B19056-8E1C-4A66-BB4B-7457D6CAAE68}" destId="{C7DD1F9B-1609-4692-862D-8BA0379897B6}" srcOrd="0" destOrd="0" presId="urn:microsoft.com/office/officeart/2008/layout/VerticalCurvedList"/>
    <dgm:cxn modelId="{FB4BC344-FEE0-42FE-A31A-F07EA5D8210A}" type="presOf" srcId="{F2DB0484-2E74-4048-BDE0-80477457C8AB}" destId="{0AC10616-40EF-4DC4-8266-7595688DA6CE}" srcOrd="0" destOrd="0" presId="urn:microsoft.com/office/officeart/2008/layout/VerticalCurvedList"/>
    <dgm:cxn modelId="{F9B1C4A3-55EC-4608-9D69-1359AEDA3BB8}" type="presOf" srcId="{AB981DEE-F5AA-4C36-9CC6-8DC58D6E4C60}" destId="{D99E2AAA-6B2A-4E79-BA90-4E13182D71D7}" srcOrd="0" destOrd="0" presId="urn:microsoft.com/office/officeart/2008/layout/VerticalCurvedList"/>
    <dgm:cxn modelId="{97D3E47F-0A7C-4F5C-A583-A1BF120FF996}" type="presOf" srcId="{6D96A803-38B8-40C6-857C-CB4ECD38CFC2}" destId="{8CD918FB-582A-43DF-95A0-D23C41A499D4}" srcOrd="0" destOrd="0" presId="urn:microsoft.com/office/officeart/2008/layout/VerticalCurvedList"/>
    <dgm:cxn modelId="{67B92547-8E38-4F14-A907-B2C765C1FF80}" type="presOf" srcId="{22408F1C-006B-4C65-B444-EEFA1E68C783}" destId="{DE18CD9D-0ED5-4E91-BDAB-27D85BD4A2C2}" srcOrd="0" destOrd="0" presId="urn:microsoft.com/office/officeart/2008/layout/VerticalCurvedList"/>
    <dgm:cxn modelId="{497D0D3B-6D5E-49BE-8C92-94D9C232A6AE}" type="presParOf" srcId="{D99E2AAA-6B2A-4E79-BA90-4E13182D71D7}" destId="{8BC6BE79-8840-4739-981B-1A0AFB5A1F71}" srcOrd="0" destOrd="0" presId="urn:microsoft.com/office/officeart/2008/layout/VerticalCurvedList"/>
    <dgm:cxn modelId="{10F9F044-B8A7-45BE-A64E-782B060A6876}" type="presParOf" srcId="{8BC6BE79-8840-4739-981B-1A0AFB5A1F71}" destId="{30C7810D-BB83-4A91-A75C-B2CC26E529A8}" srcOrd="0" destOrd="0" presId="urn:microsoft.com/office/officeart/2008/layout/VerticalCurvedList"/>
    <dgm:cxn modelId="{518D879C-68BD-4A68-B1DF-9BD24A79D66E}" type="presParOf" srcId="{30C7810D-BB83-4A91-A75C-B2CC26E529A8}" destId="{E3E6717F-B37B-4011-BADB-FD18C66400AE}" srcOrd="0" destOrd="0" presId="urn:microsoft.com/office/officeart/2008/layout/VerticalCurvedList"/>
    <dgm:cxn modelId="{7B36AB2D-82F9-4B3C-AD51-62B8A1D28D65}" type="presParOf" srcId="{30C7810D-BB83-4A91-A75C-B2CC26E529A8}" destId="{D2D68785-2355-40F7-9EAC-731FB5BD41F0}" srcOrd="1" destOrd="0" presId="urn:microsoft.com/office/officeart/2008/layout/VerticalCurvedList"/>
    <dgm:cxn modelId="{1118B525-94B8-41AC-BF76-2DBCFE9378A6}" type="presParOf" srcId="{30C7810D-BB83-4A91-A75C-B2CC26E529A8}" destId="{6B9D4A91-5C5B-4FC0-AC26-279443B2BBC8}" srcOrd="2" destOrd="0" presId="urn:microsoft.com/office/officeart/2008/layout/VerticalCurvedList"/>
    <dgm:cxn modelId="{BEB0FEB9-4DDF-423C-A04B-F126A557C4E2}" type="presParOf" srcId="{30C7810D-BB83-4A91-A75C-B2CC26E529A8}" destId="{E5A0FC60-0887-4824-AADE-BEA2CF45BF46}" srcOrd="3" destOrd="0" presId="urn:microsoft.com/office/officeart/2008/layout/VerticalCurvedList"/>
    <dgm:cxn modelId="{0240C250-9D15-47AF-BDEA-C1FB4BA3FD7E}" type="presParOf" srcId="{8BC6BE79-8840-4739-981B-1A0AFB5A1F71}" destId="{91B3DB38-3CF1-4ED5-BFF0-3D540569188C}" srcOrd="1" destOrd="0" presId="urn:microsoft.com/office/officeart/2008/layout/VerticalCurvedList"/>
    <dgm:cxn modelId="{B6539C00-7618-4CDD-A4D9-5C69977A0D21}" type="presParOf" srcId="{8BC6BE79-8840-4739-981B-1A0AFB5A1F71}" destId="{044D5615-41E0-4AE7-B36A-E6FCFA5EB981}" srcOrd="2" destOrd="0" presId="urn:microsoft.com/office/officeart/2008/layout/VerticalCurvedList"/>
    <dgm:cxn modelId="{D3130781-42DB-4D5B-862E-58527C3E553C}" type="presParOf" srcId="{044D5615-41E0-4AE7-B36A-E6FCFA5EB981}" destId="{28E10A54-B868-4E03-BA9A-EEABC5825585}" srcOrd="0" destOrd="0" presId="urn:microsoft.com/office/officeart/2008/layout/VerticalCurvedList"/>
    <dgm:cxn modelId="{7821ADDD-2541-47BA-A3CD-3F6456C909B4}" type="presParOf" srcId="{8BC6BE79-8840-4739-981B-1A0AFB5A1F71}" destId="{C7DD1F9B-1609-4692-862D-8BA0379897B6}" srcOrd="3" destOrd="0" presId="urn:microsoft.com/office/officeart/2008/layout/VerticalCurvedList"/>
    <dgm:cxn modelId="{B6EE4103-911D-4BB3-AB5C-7A54D1E396DE}" type="presParOf" srcId="{8BC6BE79-8840-4739-981B-1A0AFB5A1F71}" destId="{9F9C6924-EE09-46A3-8214-BAC86944DCA9}" srcOrd="4" destOrd="0" presId="urn:microsoft.com/office/officeart/2008/layout/VerticalCurvedList"/>
    <dgm:cxn modelId="{9CC85D3A-045E-46FB-B199-473C44FBA015}" type="presParOf" srcId="{9F9C6924-EE09-46A3-8214-BAC86944DCA9}" destId="{E64B24F0-4953-4824-93F9-58CCCCCC6E96}" srcOrd="0" destOrd="0" presId="urn:microsoft.com/office/officeart/2008/layout/VerticalCurvedList"/>
    <dgm:cxn modelId="{CC298DD7-B8FE-49E4-A2E4-CD0D5FA64BD9}" type="presParOf" srcId="{8BC6BE79-8840-4739-981B-1A0AFB5A1F71}" destId="{DE18CD9D-0ED5-4E91-BDAB-27D85BD4A2C2}" srcOrd="5" destOrd="0" presId="urn:microsoft.com/office/officeart/2008/layout/VerticalCurvedList"/>
    <dgm:cxn modelId="{9F2A4194-A21F-4C45-94E5-A3D71C7707C0}" type="presParOf" srcId="{8BC6BE79-8840-4739-981B-1A0AFB5A1F71}" destId="{4BB3EEF8-F02A-4F2D-A2C7-115F61C1B194}" srcOrd="6" destOrd="0" presId="urn:microsoft.com/office/officeart/2008/layout/VerticalCurvedList"/>
    <dgm:cxn modelId="{174AAF65-F075-43C5-AEF6-979885766490}" type="presParOf" srcId="{4BB3EEF8-F02A-4F2D-A2C7-115F61C1B194}" destId="{13F70461-1144-47F7-83E3-F7813036C3AA}" srcOrd="0" destOrd="0" presId="urn:microsoft.com/office/officeart/2008/layout/VerticalCurvedList"/>
    <dgm:cxn modelId="{7D745C2B-69C5-455C-8AB1-F492D6359804}" type="presParOf" srcId="{8BC6BE79-8840-4739-981B-1A0AFB5A1F71}" destId="{0AC10616-40EF-4DC4-8266-7595688DA6CE}" srcOrd="7" destOrd="0" presId="urn:microsoft.com/office/officeart/2008/layout/VerticalCurvedList"/>
    <dgm:cxn modelId="{81DAC12B-219E-4B19-B46C-9CBC39AE2543}" type="presParOf" srcId="{8BC6BE79-8840-4739-981B-1A0AFB5A1F71}" destId="{A04891B7-4112-43C0-B117-9699F6344997}" srcOrd="8" destOrd="0" presId="urn:microsoft.com/office/officeart/2008/layout/VerticalCurvedList"/>
    <dgm:cxn modelId="{F8BEDE67-127E-4EA6-A4E7-4D31FA0624DE}" type="presParOf" srcId="{A04891B7-4112-43C0-B117-9699F6344997}" destId="{45DA982B-CF8E-4009-BD01-D18399E7B2B2}" srcOrd="0" destOrd="0" presId="urn:microsoft.com/office/officeart/2008/layout/VerticalCurvedList"/>
    <dgm:cxn modelId="{A709C953-EE79-4719-B6E4-BFD91605CF4C}" type="presParOf" srcId="{8BC6BE79-8840-4739-981B-1A0AFB5A1F71}" destId="{8CD918FB-582A-43DF-95A0-D23C41A499D4}" srcOrd="9" destOrd="0" presId="urn:microsoft.com/office/officeart/2008/layout/VerticalCurvedList"/>
    <dgm:cxn modelId="{20CCD754-2DD1-49C8-AF6F-F7E061BBCCBF}" type="presParOf" srcId="{8BC6BE79-8840-4739-981B-1A0AFB5A1F71}" destId="{89CBBE38-DB3C-459F-8770-220622D1D898}" srcOrd="10" destOrd="0" presId="urn:microsoft.com/office/officeart/2008/layout/VerticalCurvedList"/>
    <dgm:cxn modelId="{D0F4ED6E-C735-4EE6-A3C2-F3764ED2A4A4}" type="presParOf" srcId="{89CBBE38-DB3C-459F-8770-220622D1D898}" destId="{71A3D656-70F3-48D0-9D90-222F12F34D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03B98-200B-454F-82B9-00C7D049B9CE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84547-199A-4966-8604-068B2B847775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Hadtudomány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1972601" y="617935"/>
        <a:ext cx="1906956" cy="1906956"/>
      </dsp:txXfrm>
    </dsp:sp>
    <dsp:sp modelId="{8ED9A251-2F5A-46AD-A3AA-043699D07414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4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tx1"/>
              </a:solidFill>
            </a:rPr>
            <a:t>VI. Bölcs Leo bizánci császár (886-912)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248442" y="617935"/>
        <a:ext cx="1906956" cy="1906956"/>
      </dsp:txXfrm>
    </dsp:sp>
    <dsp:sp modelId="{A9B05805-913F-41EE-B5CC-C712239042DA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 smtClean="0">
              <a:solidFill>
                <a:schemeClr val="tx1"/>
              </a:solidFill>
            </a:rPr>
            <a:t>Puységur</a:t>
          </a:r>
          <a:r>
            <a:rPr lang="hu-HU" sz="1800" b="1" kern="1200" dirty="0" smtClean="0">
              <a:solidFill>
                <a:schemeClr val="tx1"/>
              </a:solidFill>
            </a:rPr>
            <a:t> (1656-1743)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1972601" y="2893775"/>
        <a:ext cx="1906956" cy="1906956"/>
      </dsp:txXfrm>
    </dsp:sp>
    <dsp:sp modelId="{F7E6F4D3-BADB-424A-A520-A8CAC80D2089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4">
            <a:shade val="50000"/>
            <a:hueOff val="-297102"/>
            <a:satOff val="0"/>
            <a:lumOff val="24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 smtClean="0">
              <a:solidFill>
                <a:schemeClr val="tx1"/>
              </a:solidFill>
            </a:rPr>
            <a:t>Jomini</a:t>
          </a:r>
          <a:r>
            <a:rPr lang="hu-HU" sz="1800" b="1" kern="1200" dirty="0" smtClean="0">
              <a:solidFill>
                <a:schemeClr val="tx1"/>
              </a:solidFill>
            </a:rPr>
            <a:t> (1779-1869) </a:t>
          </a:r>
          <a:r>
            <a:rPr lang="hu-HU" sz="1800" b="1" kern="1200" dirty="0" err="1" smtClean="0">
              <a:solidFill>
                <a:schemeClr val="tx1"/>
              </a:solidFill>
            </a:rPr>
            <a:t>Loger</a:t>
          </a:r>
          <a:r>
            <a:rPr lang="hu-HU" sz="1800" b="1" kern="1200" dirty="0" smtClean="0">
              <a:solidFill>
                <a:schemeClr val="tx1"/>
              </a:solidFill>
            </a:rPr>
            <a:t>=szállásadás</a:t>
          </a:r>
          <a:endParaRPr lang="hu-HU" sz="1800" kern="1200" dirty="0">
            <a:solidFill>
              <a:schemeClr val="tx1"/>
            </a:solidFill>
          </a:endParaRPr>
        </a:p>
      </dsp:txBody>
      <dsp:txXfrm>
        <a:off x="4248442" y="2893775"/>
        <a:ext cx="1906956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A30C-58B3-41F6-AE6D-855594A5A757}">
      <dsp:nvSpPr>
        <dsp:cNvPr id="0" name=""/>
        <dsp:cNvSpPr/>
      </dsp:nvSpPr>
      <dsp:spPr>
        <a:xfrm>
          <a:off x="2874359" y="1220199"/>
          <a:ext cx="2964248" cy="29642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Logisztika</a:t>
          </a:r>
          <a:endParaRPr lang="en-GB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8463" y="1654303"/>
        <a:ext cx="2096040" cy="2096040"/>
      </dsp:txXfrm>
    </dsp:sp>
    <dsp:sp modelId="{9189839B-FF13-4950-BDEB-F447F32AAF2E}">
      <dsp:nvSpPr>
        <dsp:cNvPr id="0" name=""/>
        <dsp:cNvSpPr/>
      </dsp:nvSpPr>
      <dsp:spPr>
        <a:xfrm>
          <a:off x="3615421" y="29309"/>
          <a:ext cx="1482124" cy="1482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Csomagolás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473" y="246361"/>
        <a:ext cx="1048020" cy="1048020"/>
      </dsp:txXfrm>
    </dsp:sp>
    <dsp:sp modelId="{E942B742-A136-4C46-8A43-673C361388EA}">
      <dsp:nvSpPr>
        <dsp:cNvPr id="0" name=""/>
        <dsp:cNvSpPr/>
      </dsp:nvSpPr>
      <dsp:spPr>
        <a:xfrm>
          <a:off x="4857256" y="481300"/>
          <a:ext cx="1482124" cy="1482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Raktározás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4308" y="698352"/>
        <a:ext cx="1048020" cy="1048020"/>
      </dsp:txXfrm>
    </dsp:sp>
    <dsp:sp modelId="{21EFB540-B18B-4F3D-AFB7-AF6AB6245EA1}">
      <dsp:nvSpPr>
        <dsp:cNvPr id="0" name=""/>
        <dsp:cNvSpPr/>
      </dsp:nvSpPr>
      <dsp:spPr>
        <a:xfrm>
          <a:off x="5518023" y="1625781"/>
          <a:ext cx="1482124" cy="1482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Közlekedés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5075" y="1842833"/>
        <a:ext cx="1048020" cy="1048020"/>
      </dsp:txXfrm>
    </dsp:sp>
    <dsp:sp modelId="{6B26DE83-1ACB-4722-8DCE-27C8400FEEE3}">
      <dsp:nvSpPr>
        <dsp:cNvPr id="0" name=""/>
        <dsp:cNvSpPr/>
      </dsp:nvSpPr>
      <dsp:spPr>
        <a:xfrm>
          <a:off x="5288541" y="2927237"/>
          <a:ext cx="1482124" cy="1482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Szállítás és rakodás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5593" y="3144289"/>
        <a:ext cx="1048020" cy="1048020"/>
      </dsp:txXfrm>
    </dsp:sp>
    <dsp:sp modelId="{CEE460EE-D3F3-4E87-818A-769882D3D18E}">
      <dsp:nvSpPr>
        <dsp:cNvPr id="0" name=""/>
        <dsp:cNvSpPr/>
      </dsp:nvSpPr>
      <dsp:spPr>
        <a:xfrm>
          <a:off x="4276188" y="3776702"/>
          <a:ext cx="1482124" cy="14821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Gyártás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3240" y="3993754"/>
        <a:ext cx="1048020" cy="1048020"/>
      </dsp:txXfrm>
    </dsp:sp>
    <dsp:sp modelId="{64766A4C-A4D3-46D7-83DD-86BAB661ABDE}">
      <dsp:nvSpPr>
        <dsp:cNvPr id="0" name=""/>
        <dsp:cNvSpPr/>
      </dsp:nvSpPr>
      <dsp:spPr>
        <a:xfrm>
          <a:off x="2954655" y="3776702"/>
          <a:ext cx="1482124" cy="14821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Kommuni-kációs</a:t>
          </a: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technika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1707" y="3993754"/>
        <a:ext cx="1048020" cy="1048020"/>
      </dsp:txXfrm>
    </dsp:sp>
    <dsp:sp modelId="{6DBD409E-3D97-4BD9-8E48-F8D0F1D80C01}">
      <dsp:nvSpPr>
        <dsp:cNvPr id="0" name=""/>
        <dsp:cNvSpPr/>
      </dsp:nvSpPr>
      <dsp:spPr>
        <a:xfrm>
          <a:off x="1942302" y="2927237"/>
          <a:ext cx="1482124" cy="14821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Informatika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9354" y="3144289"/>
        <a:ext cx="1048020" cy="1048020"/>
      </dsp:txXfrm>
    </dsp:sp>
    <dsp:sp modelId="{DE6F6685-278B-4789-914F-C496763606D0}">
      <dsp:nvSpPr>
        <dsp:cNvPr id="0" name=""/>
        <dsp:cNvSpPr/>
      </dsp:nvSpPr>
      <dsp:spPr>
        <a:xfrm>
          <a:off x="1712820" y="1625781"/>
          <a:ext cx="1482124" cy="14821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9872" y="1842833"/>
        <a:ext cx="1048020" cy="1048020"/>
      </dsp:txXfrm>
    </dsp:sp>
    <dsp:sp modelId="{1DF5E2CC-46E8-46EF-BB92-F68A920FABB5}">
      <dsp:nvSpPr>
        <dsp:cNvPr id="0" name=""/>
        <dsp:cNvSpPr/>
      </dsp:nvSpPr>
      <dsp:spPr>
        <a:xfrm>
          <a:off x="2373587" y="481300"/>
          <a:ext cx="1482124" cy="1482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Üzem és vállalat-gazdaságtan</a:t>
          </a:r>
          <a:endParaRPr lang="en-GB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639" y="698352"/>
        <a:ext cx="1048020" cy="1048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D65A8-FBA3-4981-AD86-6E5B7B30FF50}">
      <dsp:nvSpPr>
        <dsp:cNvPr id="0" name=""/>
        <dsp:cNvSpPr/>
      </dsp:nvSpPr>
      <dsp:spPr>
        <a:xfrm rot="5400000">
          <a:off x="206920" y="1047061"/>
          <a:ext cx="620350" cy="103224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0D7D8-CEB3-43ED-A02D-3771DE7AADF5}">
      <dsp:nvSpPr>
        <dsp:cNvPr id="0" name=""/>
        <dsp:cNvSpPr/>
      </dsp:nvSpPr>
      <dsp:spPr>
        <a:xfrm>
          <a:off x="103369" y="1355482"/>
          <a:ext cx="931920" cy="816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rgbClr val="FF0000"/>
              </a:solidFill>
            </a:rPr>
            <a:t>5M ELV</a:t>
          </a:r>
          <a:endParaRPr lang="hu-HU" sz="2200" kern="1200" dirty="0">
            <a:solidFill>
              <a:srgbClr val="FF0000"/>
            </a:solidFill>
          </a:endParaRPr>
        </a:p>
      </dsp:txBody>
      <dsp:txXfrm>
        <a:off x="103369" y="1355482"/>
        <a:ext cx="931920" cy="816882"/>
      </dsp:txXfrm>
    </dsp:sp>
    <dsp:sp modelId="{E64E7EFB-21E6-4DDD-B9C4-4E821D9681E5}">
      <dsp:nvSpPr>
        <dsp:cNvPr id="0" name=""/>
        <dsp:cNvSpPr/>
      </dsp:nvSpPr>
      <dsp:spPr>
        <a:xfrm>
          <a:off x="859455" y="971066"/>
          <a:ext cx="175834" cy="1758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C993-88CD-4609-BC09-807E272B6BEC}">
      <dsp:nvSpPr>
        <dsp:cNvPr id="0" name=""/>
        <dsp:cNvSpPr/>
      </dsp:nvSpPr>
      <dsp:spPr>
        <a:xfrm rot="5400000">
          <a:off x="1347773" y="764756"/>
          <a:ext cx="620350" cy="103224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7757A-F328-4F8B-AFF3-735E67B9F693}">
      <dsp:nvSpPr>
        <dsp:cNvPr id="0" name=""/>
        <dsp:cNvSpPr/>
      </dsp:nvSpPr>
      <dsp:spPr>
        <a:xfrm>
          <a:off x="1244221" y="1073176"/>
          <a:ext cx="931920" cy="816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rgbClr val="FF0000"/>
              </a:solidFill>
            </a:rPr>
            <a:t>6M ELV</a:t>
          </a:r>
          <a:endParaRPr lang="hu-HU" sz="2200" kern="1200" dirty="0">
            <a:solidFill>
              <a:srgbClr val="FF0000"/>
            </a:solidFill>
          </a:endParaRPr>
        </a:p>
      </dsp:txBody>
      <dsp:txXfrm>
        <a:off x="1244221" y="1073176"/>
        <a:ext cx="931920" cy="816882"/>
      </dsp:txXfrm>
    </dsp:sp>
    <dsp:sp modelId="{A7C498DC-332A-4DC3-8BFF-A101EC01C0B6}">
      <dsp:nvSpPr>
        <dsp:cNvPr id="0" name=""/>
        <dsp:cNvSpPr/>
      </dsp:nvSpPr>
      <dsp:spPr>
        <a:xfrm>
          <a:off x="2000307" y="688761"/>
          <a:ext cx="175834" cy="17583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5F967-9BE1-4AC1-8B52-6CDD5C9538BF}">
      <dsp:nvSpPr>
        <dsp:cNvPr id="0" name=""/>
        <dsp:cNvSpPr/>
      </dsp:nvSpPr>
      <dsp:spPr>
        <a:xfrm rot="5400000">
          <a:off x="2488625" y="482451"/>
          <a:ext cx="620350" cy="103224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3CAA4-2C23-4745-8A91-BE20422E45FC}">
      <dsp:nvSpPr>
        <dsp:cNvPr id="0" name=""/>
        <dsp:cNvSpPr/>
      </dsp:nvSpPr>
      <dsp:spPr>
        <a:xfrm>
          <a:off x="2385074" y="790871"/>
          <a:ext cx="931920" cy="816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rgbClr val="FF0000"/>
              </a:solidFill>
            </a:rPr>
            <a:t>7M ELV</a:t>
          </a:r>
          <a:endParaRPr lang="hu-HU" sz="2200" kern="1200" dirty="0">
            <a:solidFill>
              <a:srgbClr val="FF0000"/>
            </a:solidFill>
          </a:endParaRPr>
        </a:p>
      </dsp:txBody>
      <dsp:txXfrm>
        <a:off x="2385074" y="790871"/>
        <a:ext cx="931920" cy="816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B50C5-706E-4303-8045-0B6E0D4BA189}">
      <dsp:nvSpPr>
        <dsp:cNvPr id="0" name=""/>
        <dsp:cNvSpPr/>
      </dsp:nvSpPr>
      <dsp:spPr>
        <a:xfrm>
          <a:off x="0" y="27808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558" tIns="270764" rIns="63655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300" kern="1200" dirty="0"/>
        </a:p>
      </dsp:txBody>
      <dsp:txXfrm>
        <a:off x="0" y="278088"/>
        <a:ext cx="8201891" cy="327600"/>
      </dsp:txXfrm>
    </dsp:sp>
    <dsp:sp modelId="{5C2E2DAC-FEEA-4F2D-B823-567DC457A126}">
      <dsp:nvSpPr>
        <dsp:cNvPr id="0" name=""/>
        <dsp:cNvSpPr/>
      </dsp:nvSpPr>
      <dsp:spPr>
        <a:xfrm>
          <a:off x="410094" y="86208"/>
          <a:ext cx="5741323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ellátási láncok tervezése, szervezése és menedzselése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104942"/>
        <a:ext cx="5703855" cy="346292"/>
      </dsp:txXfrm>
    </dsp:sp>
    <dsp:sp modelId="{F54C393F-507D-4857-A032-1AAE9F9579AD}">
      <dsp:nvSpPr>
        <dsp:cNvPr id="0" name=""/>
        <dsp:cNvSpPr/>
      </dsp:nvSpPr>
      <dsp:spPr>
        <a:xfrm>
          <a:off x="0" y="86776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4179E-29B7-4918-BC92-8249DE731CB9}">
      <dsp:nvSpPr>
        <dsp:cNvPr id="0" name=""/>
        <dsp:cNvSpPr/>
      </dsp:nvSpPr>
      <dsp:spPr>
        <a:xfrm>
          <a:off x="410094" y="675888"/>
          <a:ext cx="5741323" cy="383760"/>
        </a:xfrm>
        <a:prstGeom prst="roundRect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fuvarozás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694622"/>
        <a:ext cx="5703855" cy="346292"/>
      </dsp:txXfrm>
    </dsp:sp>
    <dsp:sp modelId="{35B478CF-730B-4DF4-8FD0-BC4E52530DB8}">
      <dsp:nvSpPr>
        <dsp:cNvPr id="0" name=""/>
        <dsp:cNvSpPr/>
      </dsp:nvSpPr>
      <dsp:spPr>
        <a:xfrm>
          <a:off x="0" y="145744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8A1E7-9313-4B34-91F9-2E262C595BCA}">
      <dsp:nvSpPr>
        <dsp:cNvPr id="0" name=""/>
        <dsp:cNvSpPr/>
      </dsp:nvSpPr>
      <dsp:spPr>
        <a:xfrm>
          <a:off x="410094" y="1265568"/>
          <a:ext cx="5741323" cy="383760"/>
        </a:xfrm>
        <a:prstGeom prst="roundRect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gyártási (termelésmenedzsment feladatok)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1284302"/>
        <a:ext cx="5703855" cy="346292"/>
      </dsp:txXfrm>
    </dsp:sp>
    <dsp:sp modelId="{C0811BA7-D5A7-4E3A-82CE-3D28459544DB}">
      <dsp:nvSpPr>
        <dsp:cNvPr id="0" name=""/>
        <dsp:cNvSpPr/>
      </dsp:nvSpPr>
      <dsp:spPr>
        <a:xfrm>
          <a:off x="0" y="204712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5BCAA-885C-4293-9CB2-D50715F38309}">
      <dsp:nvSpPr>
        <dsp:cNvPr id="0" name=""/>
        <dsp:cNvSpPr/>
      </dsp:nvSpPr>
      <dsp:spPr>
        <a:xfrm>
          <a:off x="410094" y="1855248"/>
          <a:ext cx="5741323" cy="38376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készletgazdálkodás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1873982"/>
        <a:ext cx="5703855" cy="346292"/>
      </dsp:txXfrm>
    </dsp:sp>
    <dsp:sp modelId="{9081E040-575E-4C1E-BBC3-960B9957325D}">
      <dsp:nvSpPr>
        <dsp:cNvPr id="0" name=""/>
        <dsp:cNvSpPr/>
      </dsp:nvSpPr>
      <dsp:spPr>
        <a:xfrm>
          <a:off x="0" y="263680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34F5F-A3CC-4DFF-AC2F-1621678ADC92}">
      <dsp:nvSpPr>
        <dsp:cNvPr id="0" name=""/>
        <dsp:cNvSpPr/>
      </dsp:nvSpPr>
      <dsp:spPr>
        <a:xfrm>
          <a:off x="410094" y="2444928"/>
          <a:ext cx="5741323" cy="383760"/>
        </a:xfrm>
        <a:prstGeom prst="roundRect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tevékenységek logisztikai feltételrendszerének biztosítása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2463662"/>
        <a:ext cx="5703855" cy="346292"/>
      </dsp:txXfrm>
    </dsp:sp>
    <dsp:sp modelId="{38A6C34F-F93C-42CD-9722-575DA62FF700}">
      <dsp:nvSpPr>
        <dsp:cNvPr id="0" name=""/>
        <dsp:cNvSpPr/>
      </dsp:nvSpPr>
      <dsp:spPr>
        <a:xfrm>
          <a:off x="0" y="322648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186A4-750F-4689-AF91-1C8B9E644CA4}">
      <dsp:nvSpPr>
        <dsp:cNvPr id="0" name=""/>
        <dsp:cNvSpPr/>
      </dsp:nvSpPr>
      <dsp:spPr>
        <a:xfrm>
          <a:off x="410094" y="3034608"/>
          <a:ext cx="5741323" cy="383760"/>
        </a:xfrm>
        <a:prstGeom prst="roundRect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kiszerelés, csomagolás, címkézés logisztikai beszerzése 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3053342"/>
        <a:ext cx="5703855" cy="346292"/>
      </dsp:txXfrm>
    </dsp:sp>
    <dsp:sp modelId="{7DFB423C-919B-4F28-B0C0-54E560BED3A4}">
      <dsp:nvSpPr>
        <dsp:cNvPr id="0" name=""/>
        <dsp:cNvSpPr/>
      </dsp:nvSpPr>
      <dsp:spPr>
        <a:xfrm>
          <a:off x="0" y="381616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D7348-D818-4248-941D-272A8582EB55}">
      <dsp:nvSpPr>
        <dsp:cNvPr id="0" name=""/>
        <dsp:cNvSpPr/>
      </dsp:nvSpPr>
      <dsp:spPr>
        <a:xfrm>
          <a:off x="410094" y="3624288"/>
          <a:ext cx="5741323" cy="38376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logisztikai adminisztratív szolgáltatások 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3643022"/>
        <a:ext cx="5703855" cy="346292"/>
      </dsp:txXfrm>
    </dsp:sp>
    <dsp:sp modelId="{327C12E4-9A04-421D-AC9E-3970A6026142}">
      <dsp:nvSpPr>
        <dsp:cNvPr id="0" name=""/>
        <dsp:cNvSpPr/>
      </dsp:nvSpPr>
      <dsp:spPr>
        <a:xfrm>
          <a:off x="0" y="440584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085538"/>
              <a:satOff val="-37308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E26A8-D9CB-41BD-92CB-3D7F25140930}">
      <dsp:nvSpPr>
        <dsp:cNvPr id="0" name=""/>
        <dsp:cNvSpPr/>
      </dsp:nvSpPr>
      <dsp:spPr>
        <a:xfrm>
          <a:off x="410094" y="4213968"/>
          <a:ext cx="5741323" cy="383760"/>
        </a:xfrm>
        <a:prstGeom prst="roundRect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logisztikai tanácsadás logisztikai tervezési és menedzsment feladatok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4232702"/>
        <a:ext cx="5703855" cy="346292"/>
      </dsp:txXfrm>
    </dsp:sp>
    <dsp:sp modelId="{8B2856BE-7690-4E92-A945-118FD04F882D}">
      <dsp:nvSpPr>
        <dsp:cNvPr id="0" name=""/>
        <dsp:cNvSpPr/>
      </dsp:nvSpPr>
      <dsp:spPr>
        <a:xfrm>
          <a:off x="0" y="499552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240615"/>
              <a:satOff val="-42638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B295F-AB42-417A-98B3-BA8C3433998B}">
      <dsp:nvSpPr>
        <dsp:cNvPr id="0" name=""/>
        <dsp:cNvSpPr/>
      </dsp:nvSpPr>
      <dsp:spPr>
        <a:xfrm>
          <a:off x="410094" y="4803648"/>
          <a:ext cx="5741323" cy="383760"/>
        </a:xfrm>
        <a:prstGeom prst="roundRect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raktározási tevékenység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4822382"/>
        <a:ext cx="5703855" cy="346292"/>
      </dsp:txXfrm>
    </dsp:sp>
    <dsp:sp modelId="{073A4985-A4D2-4629-837A-0424DBFAA5A4}">
      <dsp:nvSpPr>
        <dsp:cNvPr id="0" name=""/>
        <dsp:cNvSpPr/>
      </dsp:nvSpPr>
      <dsp:spPr>
        <a:xfrm>
          <a:off x="0" y="5585208"/>
          <a:ext cx="82018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00A90-A945-4F2B-AF6C-878F5AD7B6FB}">
      <dsp:nvSpPr>
        <dsp:cNvPr id="0" name=""/>
        <dsp:cNvSpPr/>
      </dsp:nvSpPr>
      <dsp:spPr>
        <a:xfrm>
          <a:off x="410094" y="5393328"/>
          <a:ext cx="5741323" cy="3837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szállítmányozás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28828" y="5412062"/>
        <a:ext cx="5703855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94C5C-8C8E-40DE-A92F-CC2A14E4E9C9}">
      <dsp:nvSpPr>
        <dsp:cNvPr id="0" name=""/>
        <dsp:cNvSpPr/>
      </dsp:nvSpPr>
      <dsp:spPr>
        <a:xfrm>
          <a:off x="-5764718" y="-882337"/>
          <a:ext cx="6863146" cy="686314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52CDD-6269-4761-9A84-39298255083E}">
      <dsp:nvSpPr>
        <dsp:cNvPr id="0" name=""/>
        <dsp:cNvSpPr/>
      </dsp:nvSpPr>
      <dsp:spPr>
        <a:xfrm>
          <a:off x="574961" y="391970"/>
          <a:ext cx="5398713" cy="784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57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TECHNOLÓGIA</a:t>
          </a:r>
          <a:endParaRPr lang="hu-HU" sz="3700" kern="1200" dirty="0"/>
        </a:p>
      </dsp:txBody>
      <dsp:txXfrm>
        <a:off x="574961" y="391970"/>
        <a:ext cx="5398713" cy="784348"/>
      </dsp:txXfrm>
    </dsp:sp>
    <dsp:sp modelId="{19FBBEE8-A489-44EE-A0F5-6BEE05B2EEF3}">
      <dsp:nvSpPr>
        <dsp:cNvPr id="0" name=""/>
        <dsp:cNvSpPr/>
      </dsp:nvSpPr>
      <dsp:spPr>
        <a:xfrm>
          <a:off x="84743" y="293926"/>
          <a:ext cx="980436" cy="980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A752B-AD1C-4101-964C-64422D47DDC3}">
      <dsp:nvSpPr>
        <dsp:cNvPr id="0" name=""/>
        <dsp:cNvSpPr/>
      </dsp:nvSpPr>
      <dsp:spPr>
        <a:xfrm>
          <a:off x="1024646" y="1568697"/>
          <a:ext cx="4949028" cy="784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57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SZÁLLÍTÁS</a:t>
          </a:r>
          <a:endParaRPr lang="hu-HU" sz="3700" kern="1200" dirty="0"/>
        </a:p>
      </dsp:txBody>
      <dsp:txXfrm>
        <a:off x="1024646" y="1568697"/>
        <a:ext cx="4949028" cy="784348"/>
      </dsp:txXfrm>
    </dsp:sp>
    <dsp:sp modelId="{87BE0F44-D136-4CDE-B8F5-12E5D3BF8196}">
      <dsp:nvSpPr>
        <dsp:cNvPr id="0" name=""/>
        <dsp:cNvSpPr/>
      </dsp:nvSpPr>
      <dsp:spPr>
        <a:xfrm>
          <a:off x="534428" y="1470654"/>
          <a:ext cx="980436" cy="980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705D0-106A-43A9-BDC7-885BB9E4382B}">
      <dsp:nvSpPr>
        <dsp:cNvPr id="0" name=""/>
        <dsp:cNvSpPr/>
      </dsp:nvSpPr>
      <dsp:spPr>
        <a:xfrm>
          <a:off x="1024646" y="2745425"/>
          <a:ext cx="4949028" cy="784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57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RAKTÁROZÁS</a:t>
          </a:r>
          <a:endParaRPr lang="hu-HU" sz="3700" kern="1200" dirty="0"/>
        </a:p>
      </dsp:txBody>
      <dsp:txXfrm>
        <a:off x="1024646" y="2745425"/>
        <a:ext cx="4949028" cy="784348"/>
      </dsp:txXfrm>
    </dsp:sp>
    <dsp:sp modelId="{B9B2757E-BB9C-4945-A4FA-041054986C7D}">
      <dsp:nvSpPr>
        <dsp:cNvPr id="0" name=""/>
        <dsp:cNvSpPr/>
      </dsp:nvSpPr>
      <dsp:spPr>
        <a:xfrm>
          <a:off x="534428" y="2647381"/>
          <a:ext cx="980436" cy="980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E619-A5C8-4325-A998-B4CA3378F235}">
      <dsp:nvSpPr>
        <dsp:cNvPr id="0" name=""/>
        <dsp:cNvSpPr/>
      </dsp:nvSpPr>
      <dsp:spPr>
        <a:xfrm>
          <a:off x="574961" y="3922152"/>
          <a:ext cx="5398713" cy="784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57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SZEKUNDER FELADATOK</a:t>
          </a:r>
          <a:endParaRPr lang="hu-HU" sz="3700" kern="1200" dirty="0"/>
        </a:p>
      </dsp:txBody>
      <dsp:txXfrm>
        <a:off x="574961" y="3922152"/>
        <a:ext cx="5398713" cy="784348"/>
      </dsp:txXfrm>
    </dsp:sp>
    <dsp:sp modelId="{AE4CB108-2473-4DEB-BDF4-DBB09063A44E}">
      <dsp:nvSpPr>
        <dsp:cNvPr id="0" name=""/>
        <dsp:cNvSpPr/>
      </dsp:nvSpPr>
      <dsp:spPr>
        <a:xfrm>
          <a:off x="84743" y="3824108"/>
          <a:ext cx="980436" cy="980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68785-2355-40F7-9EAC-731FB5BD41F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DB38-3CF1-4ED5-BFF0-3D540569188C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SZÁLLÍTÁSI IDŐ</a:t>
          </a:r>
          <a:endParaRPr lang="hu-HU" sz="3500" kern="1200" dirty="0"/>
        </a:p>
      </dsp:txBody>
      <dsp:txXfrm>
        <a:off x="509717" y="338558"/>
        <a:ext cx="7541700" cy="677550"/>
      </dsp:txXfrm>
    </dsp:sp>
    <dsp:sp modelId="{28E10A54-B868-4E03-BA9A-EEABC582558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D1F9B-1609-4692-862D-8BA0379897B6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SZOLGÁLTATÁS MEGBÍZHATÓSÁGA</a:t>
          </a:r>
          <a:endParaRPr lang="hu-HU" sz="3500" kern="1200" dirty="0"/>
        </a:p>
      </dsp:txBody>
      <dsp:txXfrm>
        <a:off x="995230" y="1354558"/>
        <a:ext cx="7056187" cy="677550"/>
      </dsp:txXfrm>
    </dsp:sp>
    <dsp:sp modelId="{E64B24F0-4953-4824-93F9-58CCCCCC6E96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8CD9D-0ED5-4E91-BDAB-27D85BD4A2C2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SZÁLLÍTÁSI KÉSZSÉG</a:t>
          </a:r>
          <a:endParaRPr lang="hu-HU" sz="3500" kern="1200" dirty="0"/>
        </a:p>
      </dsp:txBody>
      <dsp:txXfrm>
        <a:off x="1144243" y="2370558"/>
        <a:ext cx="6907174" cy="677550"/>
      </dsp:txXfrm>
    </dsp:sp>
    <dsp:sp modelId="{13F70461-1144-47F7-83E3-F7813036C3A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10616-40EF-4DC4-8266-7595688DA6CE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SZOLGÁLTATÁS RUGALMASSÁGA</a:t>
          </a:r>
          <a:endParaRPr lang="hu-HU" sz="3500" kern="1200" dirty="0"/>
        </a:p>
      </dsp:txBody>
      <dsp:txXfrm>
        <a:off x="995230" y="3386558"/>
        <a:ext cx="7056187" cy="677550"/>
      </dsp:txXfrm>
    </dsp:sp>
    <dsp:sp modelId="{45DA982B-CF8E-4009-BD01-D18399E7B2B2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918FB-582A-43DF-95A0-D23C41A499D4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500" kern="1200" dirty="0" smtClean="0"/>
            <a:t>SZOLGÁLATÁS MINŐSÉGE</a:t>
          </a:r>
          <a:endParaRPr lang="hu-HU" sz="3500" kern="1200" dirty="0"/>
        </a:p>
      </dsp:txBody>
      <dsp:txXfrm>
        <a:off x="509717" y="4402558"/>
        <a:ext cx="7541700" cy="677550"/>
      </dsp:txXfrm>
    </dsp:sp>
    <dsp:sp modelId="{71A3D656-70F3-48D0-9D90-222F12F34DFA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70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49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F0AEF-F63D-4516-86B0-D0A383F9C03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270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ECDD5-099D-4B6D-89AE-AC8D2BD6142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451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127BD-FD0E-479B-BA9A-419DD1C4CC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740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091AB-A758-4D67-A5C2-650058C147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36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4F0BC-CCC9-4948-8DB1-A349BAED25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5369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BACEEE-52E2-4A93-AAD9-59757808A0F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730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905AA3-74B2-4A06-8624-92739FE9B06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727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7FC650-ACB0-46CF-BDF6-BE29443CAE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923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744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4FEC5B-30ED-4F1C-8E5A-C6D06D13BE6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39156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E6A58-B60F-4D2F-911E-BED632002B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6293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B49AD-ECA4-4E55-8785-85B0FBEF517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3899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FAB9F-16D8-440B-AD68-BF512E49A61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2882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>
            <a:normAutofit/>
          </a:bodyPr>
          <a:lstStyle/>
          <a:p>
            <a:pPr lvl="0"/>
            <a:endParaRPr lang="hu-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BD3DE1-4A1E-4A43-92BC-53B83CCAB8BF}" type="datetime8">
              <a:rPr lang="hu-HU"/>
              <a:pPr>
                <a:defRPr/>
              </a:pPr>
              <a:t>2020.02.13. 7:12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59C58D-77CC-4C57-AD68-1282F424B3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6404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5F40-6FD9-4EB6-9F81-614E2D84A1B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618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65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3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39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8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61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3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4BEE-398D-4BD1-A7C8-EC2B9E2E7ADF}" type="datetimeFigureOut">
              <a:rPr lang="hu-HU" smtClean="0"/>
              <a:pPr/>
              <a:t>2020.02.13.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F7AD-3FA0-4E20-B264-C640E5F25D8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229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96125"/>
            </a:gs>
            <a:gs pos="3999">
              <a:srgbClr val="296125"/>
            </a:gs>
            <a:gs pos="8000">
              <a:srgbClr val="D6BD2A"/>
            </a:gs>
            <a:gs pos="13000">
              <a:srgbClr val="296125"/>
            </a:gs>
            <a:gs pos="17000">
              <a:srgbClr val="FFFFFF"/>
            </a:gs>
            <a:gs pos="85001">
              <a:srgbClr val="FFFFFF"/>
            </a:gs>
            <a:gs pos="89999">
              <a:srgbClr val="296125"/>
            </a:gs>
            <a:gs pos="94000">
              <a:srgbClr val="D6BD2A"/>
            </a:gs>
            <a:gs pos="100000">
              <a:srgbClr val="29612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2EC319-67BF-400C-86FC-2ADFA296AD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09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kfi-dl.uni-nke.hu/szakmai_kiadvanyok/index.php?search=/Logisztika%20a%20k%C3%B6zszolg%C3%A1latb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kfi-dl.uni-nke.hu/szakmai_kiadvanyok/index.php?search=/A%20logisztika%20alapjai%20%C3%A9s%20k%C3%B6zszolg%C3%A1lati%20kapcsol%C3%B3d%C3%A1sai,%20aspektusa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ili.pmmf.hu/portal/documents/19217/19797/Logisztika_I-II.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950" y="1331914"/>
            <a:ext cx="8426450" cy="14700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000" b="1" dirty="0" smtClean="0">
                <a:solidFill>
                  <a:srgbClr val="296125"/>
                </a:solidFill>
                <a:effectDag name="">
                  <a:cont type="tree" name="">
                    <a:effect ref="fillLine"/>
                    <a:outerShdw dist="38100" dir="13500000" algn="br">
                      <a:srgbClr val="599155"/>
                    </a:outerShdw>
                  </a:cont>
                  <a:cont type="tree" name="">
                    <a:effect ref="fillLine"/>
                    <a:outerShdw dist="38100" dir="2700000" algn="tl">
                      <a:srgbClr val="183A16"/>
                    </a:outerShdw>
                  </a:cont>
                  <a:effect ref="fillLine"/>
                </a:effectDag>
                <a:latin typeface="Lucida Sans" pitchFamily="34" charset="0"/>
              </a:rPr>
              <a:t>A </a:t>
            </a:r>
            <a:r>
              <a:rPr lang="hu-HU" altLang="hu-HU" sz="4000" b="1" dirty="0">
                <a:solidFill>
                  <a:srgbClr val="296125"/>
                </a:solidFill>
                <a:effectDag name="">
                  <a:cont type="tree" name="">
                    <a:effect ref="fillLine"/>
                    <a:outerShdw dist="38100" dir="13500000" algn="br">
                      <a:srgbClr val="599155"/>
                    </a:outerShdw>
                  </a:cont>
                  <a:cont type="tree" name="">
                    <a:effect ref="fillLine"/>
                    <a:outerShdw dist="38100" dir="2700000" algn="tl">
                      <a:srgbClr val="183A16"/>
                    </a:outerShdw>
                  </a:cont>
                  <a:effect ref="fillLine"/>
                </a:effectDag>
                <a:latin typeface="Lucida Sans" pitchFamily="34" charset="0"/>
              </a:rPr>
              <a:t>logisztikai </a:t>
            </a:r>
            <a:r>
              <a:rPr lang="hu-HU" altLang="hu-HU" sz="4000" b="1" dirty="0" smtClean="0">
                <a:solidFill>
                  <a:srgbClr val="296125"/>
                </a:solidFill>
                <a:effectDag name="">
                  <a:cont type="tree" name="">
                    <a:effect ref="fillLine"/>
                    <a:outerShdw dist="38100" dir="13500000" algn="br">
                      <a:srgbClr val="599155"/>
                    </a:outerShdw>
                  </a:cont>
                  <a:cont type="tree" name="">
                    <a:effect ref="fillLine"/>
                    <a:outerShdw dist="38100" dir="2700000" algn="tl">
                      <a:srgbClr val="183A16"/>
                    </a:outerShdw>
                  </a:cont>
                  <a:effect ref="fillLine"/>
                </a:effectDag>
                <a:latin typeface="Lucida Sans" pitchFamily="34" charset="0"/>
              </a:rPr>
              <a:t>alapjai</a:t>
            </a:r>
            <a:r>
              <a:rPr lang="hu-HU" altLang="hu-HU" sz="4000" b="1" dirty="0">
                <a:solidFill>
                  <a:srgbClr val="296125"/>
                </a:solidFill>
                <a:effectDag name="">
                  <a:cont type="tree" name="">
                    <a:effect ref="fillLine"/>
                    <a:outerShdw dist="38100" dir="13500000" algn="br">
                      <a:srgbClr val="599155"/>
                    </a:outerShdw>
                  </a:cont>
                  <a:cont type="tree" name="">
                    <a:effect ref="fillLine"/>
                    <a:outerShdw dist="38100" dir="2700000" algn="tl">
                      <a:srgbClr val="183A16"/>
                    </a:outerShdw>
                  </a:cont>
                  <a:effect ref="fillLine"/>
                </a:effectDag>
                <a:latin typeface="Lucida Sans" pitchFamily="34" charset="0"/>
              </a:rPr>
              <a:t/>
            </a:r>
            <a:br>
              <a:rPr lang="hu-HU" altLang="hu-HU" sz="4000" b="1" dirty="0">
                <a:solidFill>
                  <a:srgbClr val="296125"/>
                </a:solidFill>
                <a:effectDag name="">
                  <a:cont type="tree" name="">
                    <a:effect ref="fillLine"/>
                    <a:outerShdw dist="38100" dir="13500000" algn="br">
                      <a:srgbClr val="599155"/>
                    </a:outerShdw>
                  </a:cont>
                  <a:cont type="tree" name="">
                    <a:effect ref="fillLine"/>
                    <a:outerShdw dist="38100" dir="2700000" algn="tl">
                      <a:srgbClr val="183A16"/>
                    </a:outerShdw>
                  </a:cont>
                  <a:effect ref="fillLine"/>
                </a:effectDag>
                <a:latin typeface="Lucida Sans" pitchFamily="34" charset="0"/>
              </a:rPr>
            </a:br>
            <a:r>
              <a:rPr lang="hu-HU" altLang="hu-HU" sz="4000" b="1" dirty="0" smtClean="0">
                <a:solidFill>
                  <a:srgbClr val="296125"/>
                </a:solidFill>
                <a:effectDag name="">
                  <a:cont type="tree" name="">
                    <a:effect ref="fillLine"/>
                    <a:outerShdw dist="38100" dir="13500000" algn="br">
                      <a:srgbClr val="599155"/>
                    </a:outerShdw>
                  </a:cont>
                  <a:cont type="tree" name="">
                    <a:effect ref="fillLine"/>
                    <a:outerShdw dist="38100" dir="2700000" algn="tl">
                      <a:srgbClr val="183A16"/>
                    </a:outerShdw>
                  </a:cont>
                  <a:effect ref="fillLine"/>
                </a:effectDag>
                <a:latin typeface="Lucida Sans" pitchFamily="34" charset="0"/>
              </a:rPr>
              <a:t>2020</a:t>
            </a:r>
            <a:r>
              <a:rPr lang="hu-HU" altLang="hu-HU" sz="4000" dirty="0"/>
              <a:t/>
            </a:r>
            <a:br>
              <a:rPr lang="hu-HU" altLang="hu-HU" sz="4000" dirty="0"/>
            </a:br>
            <a:endParaRPr lang="hu-HU" altLang="hu-HU" sz="2800" dirty="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451226" y="4868863"/>
            <a:ext cx="5040313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hu-HU" altLang="hu-HU" sz="1800" dirty="0" smtClean="0">
                <a:solidFill>
                  <a:srgbClr val="000000"/>
                </a:solidFill>
              </a:rPr>
              <a:t>Dr. Derzsényi </a:t>
            </a:r>
            <a:r>
              <a:rPr lang="hu-HU" altLang="hu-HU" sz="1800" dirty="0">
                <a:solidFill>
                  <a:srgbClr val="000000"/>
                </a:solidFill>
              </a:rPr>
              <a:t>Attila alezredes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hu-HU" altLang="hu-HU" sz="1800" dirty="0">
                <a:solidFill>
                  <a:srgbClr val="000000"/>
                </a:solidFill>
              </a:rPr>
              <a:t>NKE HHK </a:t>
            </a:r>
            <a:r>
              <a:rPr lang="hu-HU" altLang="hu-HU" sz="1800" dirty="0" smtClean="0">
                <a:solidFill>
                  <a:srgbClr val="000000"/>
                </a:solidFill>
              </a:rPr>
              <a:t>Műveleti </a:t>
            </a:r>
            <a:r>
              <a:rPr lang="hu-HU" altLang="hu-HU" sz="1800" dirty="0">
                <a:solidFill>
                  <a:srgbClr val="000000"/>
                </a:solidFill>
              </a:rPr>
              <a:t>Logisztika Tanszék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hu-HU" altLang="hu-HU" sz="1800" dirty="0">
                <a:solidFill>
                  <a:srgbClr val="000000"/>
                </a:solidFill>
              </a:rPr>
              <a:t>Tel: 29-152</a:t>
            </a:r>
          </a:p>
        </p:txBody>
      </p:sp>
      <p:pic>
        <p:nvPicPr>
          <p:cNvPr id="28677" name="Picture 23" descr="Q:\HMFHH-BESZIG-HEBO (Honvéd Egészségügyi Beszerző Osztály)\Derzsényi\segédképek\flag_european_un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9950"/>
            <a:ext cx="12588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Q:\HMFHH-BESZIG-HEBO (Honvéd Egészségügyi Beszerző Osztály)\Derzsényi\segédképek\nato_mw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5865814"/>
            <a:ext cx="14398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3" t="28204" r="45180" b="36630"/>
          <a:stretch>
            <a:fillRect/>
          </a:stretch>
        </p:blipFill>
        <p:spPr bwMode="auto">
          <a:xfrm>
            <a:off x="4105275" y="2430463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18816" y="298361"/>
            <a:ext cx="6038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hu-H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Logisztika - NKE közös modul</a:t>
            </a:r>
          </a:p>
        </p:txBody>
      </p:sp>
      <p:pic>
        <p:nvPicPr>
          <p:cNvPr id="9" name="Picture 2" descr="http://uni-nke.hu/images/uni-nke-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02536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24163" y="1201739"/>
            <a:ext cx="6769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182814" y="439738"/>
            <a:ext cx="8448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Civil és katonai ellátási lánc elemei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787525" y="1281113"/>
            <a:ext cx="8616950" cy="4451350"/>
            <a:chOff x="166" y="391"/>
            <a:chExt cx="5428" cy="2804"/>
          </a:xfrm>
        </p:grpSpPr>
        <p:sp>
          <p:nvSpPr>
            <p:cNvPr id="39946" name="Line 5"/>
            <p:cNvSpPr>
              <a:spLocks noChangeShapeType="1"/>
            </p:cNvSpPr>
            <p:nvPr/>
          </p:nvSpPr>
          <p:spPr bwMode="auto">
            <a:xfrm>
              <a:off x="763" y="6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47" name="Line 6"/>
            <p:cNvSpPr>
              <a:spLocks noChangeShapeType="1"/>
            </p:cNvSpPr>
            <p:nvPr/>
          </p:nvSpPr>
          <p:spPr bwMode="auto">
            <a:xfrm>
              <a:off x="1897" y="6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48" name="Line 7"/>
            <p:cNvSpPr>
              <a:spLocks noChangeShapeType="1"/>
            </p:cNvSpPr>
            <p:nvPr/>
          </p:nvSpPr>
          <p:spPr bwMode="auto">
            <a:xfrm flipV="1">
              <a:off x="4936" y="6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49" name="Text Box 8"/>
            <p:cNvSpPr txBox="1">
              <a:spLocks noChangeArrowheads="1"/>
            </p:cNvSpPr>
            <p:nvPr/>
          </p:nvSpPr>
          <p:spPr bwMode="auto">
            <a:xfrm>
              <a:off x="423" y="799"/>
              <a:ext cx="72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>
                  <a:solidFill>
                    <a:srgbClr val="000000"/>
                  </a:solidFill>
                </a:rPr>
                <a:t>Beszállító</a:t>
              </a:r>
            </a:p>
          </p:txBody>
        </p:sp>
        <p:sp>
          <p:nvSpPr>
            <p:cNvPr id="39950" name="Text Box 9"/>
            <p:cNvSpPr txBox="1">
              <a:spLocks noChangeArrowheads="1"/>
            </p:cNvSpPr>
            <p:nvPr/>
          </p:nvSpPr>
          <p:spPr bwMode="auto">
            <a:xfrm>
              <a:off x="1420" y="799"/>
              <a:ext cx="72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>
                  <a:solidFill>
                    <a:srgbClr val="000000"/>
                  </a:solidFill>
                </a:rPr>
                <a:t>Termelő</a:t>
              </a:r>
            </a:p>
          </p:txBody>
        </p:sp>
        <p:sp>
          <p:nvSpPr>
            <p:cNvPr id="39951" name="Text Box 10"/>
            <p:cNvSpPr txBox="1">
              <a:spLocks noChangeArrowheads="1"/>
            </p:cNvSpPr>
            <p:nvPr/>
          </p:nvSpPr>
          <p:spPr bwMode="auto">
            <a:xfrm>
              <a:off x="2509" y="754"/>
              <a:ext cx="726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>
                  <a:solidFill>
                    <a:srgbClr val="000000"/>
                  </a:solidFill>
                </a:rPr>
                <a:t>Nagy-kereskedő</a:t>
              </a:r>
            </a:p>
          </p:txBody>
        </p:sp>
        <p:sp>
          <p:nvSpPr>
            <p:cNvPr id="39952" name="Text Box 11"/>
            <p:cNvSpPr txBox="1">
              <a:spLocks noChangeArrowheads="1"/>
            </p:cNvSpPr>
            <p:nvPr/>
          </p:nvSpPr>
          <p:spPr bwMode="auto">
            <a:xfrm>
              <a:off x="3552" y="754"/>
              <a:ext cx="726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>
                  <a:solidFill>
                    <a:srgbClr val="000000"/>
                  </a:solidFill>
                </a:rPr>
                <a:t>Kis-kereskedő</a:t>
              </a:r>
            </a:p>
          </p:txBody>
        </p:sp>
        <p:sp>
          <p:nvSpPr>
            <p:cNvPr id="39953" name="Text Box 12"/>
            <p:cNvSpPr txBox="1">
              <a:spLocks noChangeArrowheads="1"/>
            </p:cNvSpPr>
            <p:nvPr/>
          </p:nvSpPr>
          <p:spPr bwMode="auto">
            <a:xfrm>
              <a:off x="4641" y="799"/>
              <a:ext cx="72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>
                  <a:solidFill>
                    <a:srgbClr val="000000"/>
                  </a:solidFill>
                </a:rPr>
                <a:t>Fogyasztó</a:t>
              </a:r>
              <a:r>
                <a:rPr lang="hu-HU" altLang="hu-HU" sz="12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9954" name="Text Box 13"/>
            <p:cNvSpPr txBox="1">
              <a:spLocks noChangeArrowheads="1"/>
            </p:cNvSpPr>
            <p:nvPr/>
          </p:nvSpPr>
          <p:spPr bwMode="auto">
            <a:xfrm>
              <a:off x="831" y="116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Logisztikai szolgáltatás</a:t>
              </a:r>
            </a:p>
          </p:txBody>
        </p:sp>
        <p:sp>
          <p:nvSpPr>
            <p:cNvPr id="39955" name="Text Box 14"/>
            <p:cNvSpPr txBox="1">
              <a:spLocks noChangeArrowheads="1"/>
            </p:cNvSpPr>
            <p:nvPr/>
          </p:nvSpPr>
          <p:spPr bwMode="auto">
            <a:xfrm>
              <a:off x="1874" y="116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Logisztikai szolgáltatás</a:t>
              </a:r>
            </a:p>
          </p:txBody>
        </p:sp>
        <p:sp>
          <p:nvSpPr>
            <p:cNvPr id="39956" name="Text Box 15"/>
            <p:cNvSpPr txBox="1">
              <a:spLocks noChangeArrowheads="1"/>
            </p:cNvSpPr>
            <p:nvPr/>
          </p:nvSpPr>
          <p:spPr bwMode="auto">
            <a:xfrm>
              <a:off x="3008" y="1162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Logisztikai szolgáltatás</a:t>
              </a:r>
            </a:p>
          </p:txBody>
        </p:sp>
        <p:sp>
          <p:nvSpPr>
            <p:cNvPr id="39957" name="Text Box 16"/>
            <p:cNvSpPr txBox="1">
              <a:spLocks noChangeArrowheads="1"/>
            </p:cNvSpPr>
            <p:nvPr/>
          </p:nvSpPr>
          <p:spPr bwMode="auto">
            <a:xfrm>
              <a:off x="4097" y="1117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Logisztikai szolgáltatás</a:t>
              </a:r>
            </a:p>
          </p:txBody>
        </p:sp>
        <p:sp>
          <p:nvSpPr>
            <p:cNvPr id="39958" name="AutoShape 17"/>
            <p:cNvSpPr>
              <a:spLocks noChangeArrowheads="1"/>
            </p:cNvSpPr>
            <p:nvPr/>
          </p:nvSpPr>
          <p:spPr bwMode="auto">
            <a:xfrm>
              <a:off x="1194" y="845"/>
              <a:ext cx="227" cy="45"/>
            </a:xfrm>
            <a:prstGeom prst="rightArrow">
              <a:avLst>
                <a:gd name="adj1" fmla="val 50000"/>
                <a:gd name="adj2" fmla="val 12611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59" name="AutoShape 18"/>
            <p:cNvSpPr>
              <a:spLocks noChangeArrowheads="1"/>
            </p:cNvSpPr>
            <p:nvPr/>
          </p:nvSpPr>
          <p:spPr bwMode="auto">
            <a:xfrm>
              <a:off x="2192" y="845"/>
              <a:ext cx="272" cy="45"/>
            </a:xfrm>
            <a:prstGeom prst="rightArrow">
              <a:avLst>
                <a:gd name="adj1" fmla="val 50000"/>
                <a:gd name="adj2" fmla="val 15111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60" name="AutoShape 19"/>
            <p:cNvSpPr>
              <a:spLocks noChangeArrowheads="1"/>
            </p:cNvSpPr>
            <p:nvPr/>
          </p:nvSpPr>
          <p:spPr bwMode="auto">
            <a:xfrm>
              <a:off x="3280" y="845"/>
              <a:ext cx="227" cy="45"/>
            </a:xfrm>
            <a:prstGeom prst="rightArrow">
              <a:avLst>
                <a:gd name="adj1" fmla="val 50000"/>
                <a:gd name="adj2" fmla="val 12611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61" name="AutoShape 20"/>
            <p:cNvSpPr>
              <a:spLocks noChangeArrowheads="1"/>
            </p:cNvSpPr>
            <p:nvPr/>
          </p:nvSpPr>
          <p:spPr bwMode="auto">
            <a:xfrm>
              <a:off x="4323" y="845"/>
              <a:ext cx="273" cy="45"/>
            </a:xfrm>
            <a:prstGeom prst="rightArrow">
              <a:avLst>
                <a:gd name="adj1" fmla="val 50000"/>
                <a:gd name="adj2" fmla="val 151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62" name="Line 21"/>
            <p:cNvSpPr>
              <a:spLocks noChangeShapeType="1"/>
            </p:cNvSpPr>
            <p:nvPr/>
          </p:nvSpPr>
          <p:spPr bwMode="auto">
            <a:xfrm flipV="1">
              <a:off x="1692" y="6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3" name="Line 22"/>
            <p:cNvSpPr>
              <a:spLocks noChangeShapeType="1"/>
            </p:cNvSpPr>
            <p:nvPr/>
          </p:nvSpPr>
          <p:spPr bwMode="auto">
            <a:xfrm flipH="1">
              <a:off x="763" y="618"/>
              <a:ext cx="9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4" name="Line 23"/>
            <p:cNvSpPr>
              <a:spLocks noChangeShapeType="1"/>
            </p:cNvSpPr>
            <p:nvPr/>
          </p:nvSpPr>
          <p:spPr bwMode="auto">
            <a:xfrm flipV="1">
              <a:off x="2644" y="61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5" name="Line 24"/>
            <p:cNvSpPr>
              <a:spLocks noChangeShapeType="1"/>
            </p:cNvSpPr>
            <p:nvPr/>
          </p:nvSpPr>
          <p:spPr bwMode="auto">
            <a:xfrm flipH="1">
              <a:off x="1919" y="618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6" name="Line 25"/>
            <p:cNvSpPr>
              <a:spLocks noChangeShapeType="1"/>
            </p:cNvSpPr>
            <p:nvPr/>
          </p:nvSpPr>
          <p:spPr bwMode="auto">
            <a:xfrm flipV="1">
              <a:off x="1284" y="93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7" name="Line 26"/>
            <p:cNvSpPr>
              <a:spLocks noChangeShapeType="1"/>
            </p:cNvSpPr>
            <p:nvPr/>
          </p:nvSpPr>
          <p:spPr bwMode="auto">
            <a:xfrm flipV="1">
              <a:off x="4505" y="93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8" name="Line 27"/>
            <p:cNvSpPr>
              <a:spLocks noChangeShapeType="1"/>
            </p:cNvSpPr>
            <p:nvPr/>
          </p:nvSpPr>
          <p:spPr bwMode="auto">
            <a:xfrm flipV="1">
              <a:off x="3416" y="93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9" name="Line 28"/>
            <p:cNvSpPr>
              <a:spLocks noChangeShapeType="1"/>
            </p:cNvSpPr>
            <p:nvPr/>
          </p:nvSpPr>
          <p:spPr bwMode="auto">
            <a:xfrm flipV="1">
              <a:off x="2328" y="93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0" name="Line 29"/>
            <p:cNvSpPr>
              <a:spLocks noChangeShapeType="1"/>
            </p:cNvSpPr>
            <p:nvPr/>
          </p:nvSpPr>
          <p:spPr bwMode="auto">
            <a:xfrm flipV="1">
              <a:off x="3642" y="61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1" name="Line 30"/>
            <p:cNvSpPr>
              <a:spLocks noChangeShapeType="1"/>
            </p:cNvSpPr>
            <p:nvPr/>
          </p:nvSpPr>
          <p:spPr bwMode="auto">
            <a:xfrm flipH="1">
              <a:off x="2962" y="61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2" name="Line 31"/>
            <p:cNvSpPr>
              <a:spLocks noChangeShapeType="1"/>
            </p:cNvSpPr>
            <p:nvPr/>
          </p:nvSpPr>
          <p:spPr bwMode="auto">
            <a:xfrm>
              <a:off x="2962" y="61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3" name="Line 32"/>
            <p:cNvSpPr>
              <a:spLocks noChangeShapeType="1"/>
            </p:cNvSpPr>
            <p:nvPr/>
          </p:nvSpPr>
          <p:spPr bwMode="auto">
            <a:xfrm flipH="1">
              <a:off x="3869" y="618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4" name="Line 33"/>
            <p:cNvSpPr>
              <a:spLocks noChangeShapeType="1"/>
            </p:cNvSpPr>
            <p:nvPr/>
          </p:nvSpPr>
          <p:spPr bwMode="auto">
            <a:xfrm>
              <a:off x="3893" y="61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5" name="Text Box 34"/>
            <p:cNvSpPr txBox="1">
              <a:spLocks noChangeArrowheads="1"/>
            </p:cNvSpPr>
            <p:nvPr/>
          </p:nvSpPr>
          <p:spPr bwMode="auto">
            <a:xfrm>
              <a:off x="649" y="391"/>
              <a:ext cx="11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 b="1">
                  <a:solidFill>
                    <a:srgbClr val="000000"/>
                  </a:solidFill>
                </a:rPr>
                <a:t>Civil</a:t>
              </a:r>
            </a:p>
          </p:txBody>
        </p:sp>
        <p:sp>
          <p:nvSpPr>
            <p:cNvPr id="39976" name="Line 35"/>
            <p:cNvSpPr>
              <a:spLocks noChangeShapeType="1"/>
            </p:cNvSpPr>
            <p:nvPr/>
          </p:nvSpPr>
          <p:spPr bwMode="auto">
            <a:xfrm flipV="1">
              <a:off x="438" y="1933"/>
              <a:ext cx="4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7" name="Line 36"/>
            <p:cNvSpPr>
              <a:spLocks noChangeShapeType="1"/>
            </p:cNvSpPr>
            <p:nvPr/>
          </p:nvSpPr>
          <p:spPr bwMode="auto">
            <a:xfrm flipV="1">
              <a:off x="5246" y="166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78" name="Text Box 37"/>
            <p:cNvSpPr txBox="1">
              <a:spLocks noChangeArrowheads="1"/>
            </p:cNvSpPr>
            <p:nvPr/>
          </p:nvSpPr>
          <p:spPr bwMode="auto">
            <a:xfrm>
              <a:off x="438" y="2568"/>
              <a:ext cx="9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Termelési log.</a:t>
              </a:r>
            </a:p>
          </p:txBody>
        </p:sp>
        <p:sp>
          <p:nvSpPr>
            <p:cNvPr id="39979" name="Text Box 38"/>
            <p:cNvSpPr txBox="1">
              <a:spLocks noChangeArrowheads="1"/>
            </p:cNvSpPr>
            <p:nvPr/>
          </p:nvSpPr>
          <p:spPr bwMode="auto">
            <a:xfrm>
              <a:off x="271" y="1434"/>
              <a:ext cx="11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400" b="1">
                  <a:solidFill>
                    <a:srgbClr val="000000"/>
                  </a:solidFill>
                </a:rPr>
                <a:t>Műveleti</a:t>
              </a:r>
            </a:p>
          </p:txBody>
        </p:sp>
        <p:sp>
          <p:nvSpPr>
            <p:cNvPr id="39980" name="Text Box 39"/>
            <p:cNvSpPr txBox="1">
              <a:spLocks noChangeArrowheads="1"/>
            </p:cNvSpPr>
            <p:nvPr/>
          </p:nvSpPr>
          <p:spPr bwMode="auto">
            <a:xfrm>
              <a:off x="589" y="1661"/>
              <a:ext cx="4581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</a:rPr>
                <a:t>Információs csatorna</a:t>
              </a:r>
            </a:p>
          </p:txBody>
        </p:sp>
        <p:sp>
          <p:nvSpPr>
            <p:cNvPr id="39981" name="Line 40"/>
            <p:cNvSpPr>
              <a:spLocks noChangeShapeType="1"/>
            </p:cNvSpPr>
            <p:nvPr/>
          </p:nvSpPr>
          <p:spPr bwMode="auto">
            <a:xfrm flipV="1">
              <a:off x="453" y="166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82" name="Text Box 41"/>
            <p:cNvSpPr txBox="1">
              <a:spLocks noChangeArrowheads="1"/>
            </p:cNvSpPr>
            <p:nvPr/>
          </p:nvSpPr>
          <p:spPr bwMode="auto">
            <a:xfrm>
              <a:off x="166" y="2114"/>
              <a:ext cx="499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Gyártás </a:t>
              </a:r>
            </a:p>
          </p:txBody>
        </p:sp>
        <p:sp>
          <p:nvSpPr>
            <p:cNvPr id="39983" name="Text Box 42"/>
            <p:cNvSpPr txBox="1">
              <a:spLocks noChangeArrowheads="1"/>
            </p:cNvSpPr>
            <p:nvPr/>
          </p:nvSpPr>
          <p:spPr bwMode="auto">
            <a:xfrm>
              <a:off x="1753" y="2069"/>
              <a:ext cx="63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Hadászati készletek</a:t>
              </a:r>
            </a:p>
          </p:txBody>
        </p:sp>
        <p:sp>
          <p:nvSpPr>
            <p:cNvPr id="39984" name="Text Box 43"/>
            <p:cNvSpPr txBox="1">
              <a:spLocks noChangeArrowheads="1"/>
            </p:cNvSpPr>
            <p:nvPr/>
          </p:nvSpPr>
          <p:spPr bwMode="auto">
            <a:xfrm>
              <a:off x="2751" y="2069"/>
              <a:ext cx="953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Hadműveleti, hadszíntéri készletek </a:t>
              </a:r>
            </a:p>
          </p:txBody>
        </p:sp>
        <p:sp>
          <p:nvSpPr>
            <p:cNvPr id="39985" name="Text Box 44"/>
            <p:cNvSpPr txBox="1">
              <a:spLocks noChangeArrowheads="1"/>
            </p:cNvSpPr>
            <p:nvPr/>
          </p:nvSpPr>
          <p:spPr bwMode="auto">
            <a:xfrm>
              <a:off x="4248" y="2069"/>
              <a:ext cx="635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Harcászati készletek</a:t>
              </a:r>
            </a:p>
          </p:txBody>
        </p:sp>
        <p:sp>
          <p:nvSpPr>
            <p:cNvPr id="39986" name="Line 45"/>
            <p:cNvSpPr>
              <a:spLocks noChangeShapeType="1"/>
            </p:cNvSpPr>
            <p:nvPr/>
          </p:nvSpPr>
          <p:spPr bwMode="auto">
            <a:xfrm>
              <a:off x="5382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87" name="Text Box 46"/>
            <p:cNvSpPr txBox="1">
              <a:spLocks noChangeArrowheads="1"/>
            </p:cNvSpPr>
            <p:nvPr/>
          </p:nvSpPr>
          <p:spPr bwMode="auto">
            <a:xfrm>
              <a:off x="4937" y="2076"/>
              <a:ext cx="657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Felhasználó  </a:t>
              </a:r>
            </a:p>
          </p:txBody>
        </p:sp>
        <p:sp>
          <p:nvSpPr>
            <p:cNvPr id="39988" name="Line 47"/>
            <p:cNvSpPr>
              <a:spLocks noChangeShapeType="1"/>
            </p:cNvSpPr>
            <p:nvPr/>
          </p:nvSpPr>
          <p:spPr bwMode="auto">
            <a:xfrm>
              <a:off x="5155" y="175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89" name="Line 48"/>
            <p:cNvSpPr>
              <a:spLocks noChangeShapeType="1"/>
            </p:cNvSpPr>
            <p:nvPr/>
          </p:nvSpPr>
          <p:spPr bwMode="auto">
            <a:xfrm flipH="1">
              <a:off x="4747" y="1752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90" name="Line 49"/>
            <p:cNvSpPr>
              <a:spLocks noChangeShapeType="1"/>
            </p:cNvSpPr>
            <p:nvPr/>
          </p:nvSpPr>
          <p:spPr bwMode="auto">
            <a:xfrm flipH="1">
              <a:off x="3250" y="175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91" name="Line 50"/>
            <p:cNvSpPr>
              <a:spLocks noChangeShapeType="1"/>
            </p:cNvSpPr>
            <p:nvPr/>
          </p:nvSpPr>
          <p:spPr bwMode="auto">
            <a:xfrm flipV="1">
              <a:off x="1935" y="1752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92" name="Line 51"/>
            <p:cNvSpPr>
              <a:spLocks noChangeShapeType="1"/>
            </p:cNvSpPr>
            <p:nvPr/>
          </p:nvSpPr>
          <p:spPr bwMode="auto">
            <a:xfrm flipV="1">
              <a:off x="1073" y="175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93" name="AutoShape 52"/>
            <p:cNvSpPr>
              <a:spLocks noChangeArrowheads="1"/>
            </p:cNvSpPr>
            <p:nvPr/>
          </p:nvSpPr>
          <p:spPr bwMode="auto">
            <a:xfrm>
              <a:off x="710" y="2160"/>
              <a:ext cx="953" cy="91"/>
            </a:xfrm>
            <a:prstGeom prst="rightArrow">
              <a:avLst>
                <a:gd name="adj1" fmla="val 50000"/>
                <a:gd name="adj2" fmla="val 26181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94" name="AutoShape 53"/>
            <p:cNvSpPr>
              <a:spLocks noChangeArrowheads="1"/>
            </p:cNvSpPr>
            <p:nvPr/>
          </p:nvSpPr>
          <p:spPr bwMode="auto">
            <a:xfrm>
              <a:off x="2433" y="2160"/>
              <a:ext cx="318" cy="91"/>
            </a:xfrm>
            <a:prstGeom prst="rightArrow">
              <a:avLst>
                <a:gd name="adj1" fmla="val 50000"/>
                <a:gd name="adj2" fmla="val 873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95" name="AutoShape 54"/>
            <p:cNvSpPr>
              <a:spLocks noChangeArrowheads="1"/>
            </p:cNvSpPr>
            <p:nvPr/>
          </p:nvSpPr>
          <p:spPr bwMode="auto">
            <a:xfrm>
              <a:off x="3749" y="2160"/>
              <a:ext cx="454" cy="91"/>
            </a:xfrm>
            <a:prstGeom prst="rightArrow">
              <a:avLst>
                <a:gd name="adj1" fmla="val 50000"/>
                <a:gd name="adj2" fmla="val 1247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96" name="Text Box 55"/>
            <p:cNvSpPr txBox="1">
              <a:spLocks noChangeArrowheads="1"/>
            </p:cNvSpPr>
            <p:nvPr/>
          </p:nvSpPr>
          <p:spPr bwMode="auto">
            <a:xfrm>
              <a:off x="256" y="2704"/>
              <a:ext cx="99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</a:rPr>
                <a:t>Jelmagyarázat</a:t>
              </a:r>
              <a:r>
                <a:rPr lang="hu-HU" altLang="hu-HU" sz="1200">
                  <a:solidFill>
                    <a:srgbClr val="000000"/>
                  </a:solidFill>
                </a:rPr>
                <a:t>: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hu-HU" altLang="hu-HU" sz="1200">
                <a:solidFill>
                  <a:srgbClr val="000000"/>
                </a:solidFill>
              </a:endParaRPr>
            </a:p>
          </p:txBody>
        </p:sp>
        <p:sp>
          <p:nvSpPr>
            <p:cNvPr id="39997" name="AutoShape 56"/>
            <p:cNvSpPr>
              <a:spLocks noChangeArrowheads="1"/>
            </p:cNvSpPr>
            <p:nvPr/>
          </p:nvSpPr>
          <p:spPr bwMode="auto">
            <a:xfrm>
              <a:off x="302" y="2931"/>
              <a:ext cx="318" cy="91"/>
            </a:xfrm>
            <a:prstGeom prst="rightArrow">
              <a:avLst>
                <a:gd name="adj1" fmla="val 50000"/>
                <a:gd name="adj2" fmla="val 873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39998" name="Text Box 57"/>
            <p:cNvSpPr txBox="1">
              <a:spLocks noChangeArrowheads="1"/>
            </p:cNvSpPr>
            <p:nvPr/>
          </p:nvSpPr>
          <p:spPr bwMode="auto">
            <a:xfrm>
              <a:off x="664" y="2886"/>
              <a:ext cx="9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anyagáramlás</a:t>
              </a:r>
            </a:p>
          </p:txBody>
        </p:sp>
        <p:sp>
          <p:nvSpPr>
            <p:cNvPr id="39999" name="Line 58"/>
            <p:cNvSpPr>
              <a:spLocks noChangeShapeType="1"/>
            </p:cNvSpPr>
            <p:nvPr/>
          </p:nvSpPr>
          <p:spPr bwMode="auto">
            <a:xfrm>
              <a:off x="256" y="311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000" name="Text Box 59"/>
            <p:cNvSpPr txBox="1">
              <a:spLocks noChangeArrowheads="1"/>
            </p:cNvSpPr>
            <p:nvPr/>
          </p:nvSpPr>
          <p:spPr bwMode="auto">
            <a:xfrm>
              <a:off x="664" y="3022"/>
              <a:ext cx="9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információáramlás</a:t>
              </a:r>
            </a:p>
          </p:txBody>
        </p:sp>
        <p:sp>
          <p:nvSpPr>
            <p:cNvPr id="40001" name="Text Box 60"/>
            <p:cNvSpPr txBox="1">
              <a:spLocks noChangeArrowheads="1"/>
            </p:cNvSpPr>
            <p:nvPr/>
          </p:nvSpPr>
          <p:spPr bwMode="auto">
            <a:xfrm>
              <a:off x="755" y="2296"/>
              <a:ext cx="590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beszerzés</a:t>
              </a:r>
            </a:p>
          </p:txBody>
        </p:sp>
        <p:sp>
          <p:nvSpPr>
            <p:cNvPr id="40002" name="Text Box 61"/>
            <p:cNvSpPr txBox="1">
              <a:spLocks noChangeArrowheads="1"/>
            </p:cNvSpPr>
            <p:nvPr/>
          </p:nvSpPr>
          <p:spPr bwMode="auto">
            <a:xfrm>
              <a:off x="2887" y="2613"/>
              <a:ext cx="9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</a:rPr>
                <a:t>Fogyasztói log.</a:t>
              </a:r>
            </a:p>
          </p:txBody>
        </p:sp>
        <p:sp>
          <p:nvSpPr>
            <p:cNvPr id="40003" name="Line 62"/>
            <p:cNvSpPr>
              <a:spLocks noChangeShapeType="1"/>
            </p:cNvSpPr>
            <p:nvPr/>
          </p:nvSpPr>
          <p:spPr bwMode="auto">
            <a:xfrm>
              <a:off x="211" y="252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004" name="Line 63"/>
            <p:cNvSpPr>
              <a:spLocks noChangeShapeType="1"/>
            </p:cNvSpPr>
            <p:nvPr/>
          </p:nvSpPr>
          <p:spPr bwMode="auto">
            <a:xfrm>
              <a:off x="1798" y="2523"/>
              <a:ext cx="3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941" name="Oval 64"/>
          <p:cNvSpPr>
            <a:spLocks noChangeArrowheads="1"/>
          </p:cNvSpPr>
          <p:nvPr/>
        </p:nvSpPr>
        <p:spPr bwMode="auto">
          <a:xfrm>
            <a:off x="5016500" y="1339850"/>
            <a:ext cx="3671888" cy="20891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9942" name="Oval 65"/>
          <p:cNvSpPr>
            <a:spLocks noChangeArrowheads="1"/>
          </p:cNvSpPr>
          <p:nvPr/>
        </p:nvSpPr>
        <p:spPr bwMode="auto">
          <a:xfrm>
            <a:off x="4008439" y="2924176"/>
            <a:ext cx="4103687" cy="26654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9943" name="Text Box 66"/>
          <p:cNvSpPr txBox="1">
            <a:spLocks noChangeArrowheads="1"/>
          </p:cNvSpPr>
          <p:nvPr/>
        </p:nvSpPr>
        <p:spPr bwMode="auto">
          <a:xfrm>
            <a:off x="5808663" y="2997201"/>
            <a:ext cx="2735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9944" name="Text Box 67"/>
          <p:cNvSpPr txBox="1">
            <a:spLocks noChangeArrowheads="1"/>
          </p:cNvSpPr>
          <p:nvPr/>
        </p:nvSpPr>
        <p:spPr bwMode="auto">
          <a:xfrm>
            <a:off x="5016500" y="2997200"/>
            <a:ext cx="453548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hu-HU" altLang="hu-HU" sz="1400" b="1" i="1">
                <a:solidFill>
                  <a:srgbClr val="FFFF00"/>
                </a:solidFill>
                <a:latin typeface="Verdana" panose="020B0604030504040204" pitchFamily="34" charset="0"/>
              </a:rPr>
              <a:t>Integrálódó ellátási, fenntartási funkció</a:t>
            </a:r>
          </a:p>
        </p:txBody>
      </p:sp>
      <p:pic>
        <p:nvPicPr>
          <p:cNvPr id="69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katasztrófavédelmi logisztikai támogató rendszer modell</a:t>
            </a:r>
          </a:p>
        </p:txBody>
      </p:sp>
      <p:grpSp>
        <p:nvGrpSpPr>
          <p:cNvPr id="40964" name="Group 4"/>
          <p:cNvGrpSpPr>
            <a:grpSpLocks noChangeAspect="1"/>
          </p:cNvGrpSpPr>
          <p:nvPr/>
        </p:nvGrpSpPr>
        <p:grpSpPr bwMode="auto">
          <a:xfrm>
            <a:off x="2232026" y="1557339"/>
            <a:ext cx="7631113" cy="3887787"/>
            <a:chOff x="2224" y="1507"/>
            <a:chExt cx="7338" cy="4320"/>
          </a:xfrm>
        </p:grpSpPr>
        <p:sp>
          <p:nvSpPr>
            <p:cNvPr id="4096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224" y="1507"/>
              <a:ext cx="7338" cy="4320"/>
            </a:xfrm>
            <a:prstGeom prst="rect">
              <a:avLst/>
            </a:prstGeom>
            <a:solidFill>
              <a:srgbClr val="DD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66" name="Rectangle 20"/>
            <p:cNvSpPr>
              <a:spLocks noChangeArrowheads="1"/>
            </p:cNvSpPr>
            <p:nvPr/>
          </p:nvSpPr>
          <p:spPr bwMode="auto">
            <a:xfrm>
              <a:off x="2583" y="1734"/>
              <a:ext cx="1344" cy="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Káresemény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67" name="Rectangle 19"/>
            <p:cNvSpPr>
              <a:spLocks noChangeArrowheads="1"/>
            </p:cNvSpPr>
            <p:nvPr/>
          </p:nvSpPr>
          <p:spPr bwMode="auto">
            <a:xfrm>
              <a:off x="3262" y="2317"/>
              <a:ext cx="1810" cy="8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Központi raktárrendszer területi elemei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68" name="Rectangle 18"/>
            <p:cNvSpPr>
              <a:spLocks noChangeArrowheads="1"/>
            </p:cNvSpPr>
            <p:nvPr/>
          </p:nvSpPr>
          <p:spPr bwMode="auto">
            <a:xfrm>
              <a:off x="3262" y="3448"/>
              <a:ext cx="1810" cy="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Regionális Műszaki Mentő Bázisok (RMMB)</a:t>
              </a:r>
              <a:endParaRPr lang="hu-HU" altLang="hu-HU" sz="9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Szállító kapacitás és letárolt konténeres egységrakomány.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69" name="Rectangle 17"/>
            <p:cNvSpPr>
              <a:spLocks noChangeArrowheads="1"/>
            </p:cNvSpPr>
            <p:nvPr/>
          </p:nvSpPr>
          <p:spPr bwMode="auto">
            <a:xfrm>
              <a:off x="5346" y="2317"/>
              <a:ext cx="1702" cy="9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Logisztikai Szolgáltató Központok</a:t>
              </a:r>
              <a:endParaRPr lang="hu-HU" altLang="hu-HU" sz="9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(LSZK)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0" name="Rectangle 16"/>
            <p:cNvSpPr>
              <a:spLocks noChangeArrowheads="1"/>
            </p:cNvSpPr>
            <p:nvPr/>
          </p:nvSpPr>
          <p:spPr bwMode="auto">
            <a:xfrm>
              <a:off x="5346" y="3448"/>
              <a:ext cx="1702" cy="1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endParaRPr lang="hu-HU" altLang="hu-HU" sz="9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Központi logisztikai bázis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1" name="Rectangle 15"/>
            <p:cNvSpPr>
              <a:spLocks noChangeArrowheads="1"/>
            </p:cNvSpPr>
            <p:nvPr/>
          </p:nvSpPr>
          <p:spPr bwMode="auto">
            <a:xfrm>
              <a:off x="7453" y="1817"/>
              <a:ext cx="1845" cy="10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Külföldről együttműködés keretében érkező anyagok, készletek.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2" name="Rectangle 14"/>
            <p:cNvSpPr>
              <a:spLocks noChangeArrowheads="1"/>
            </p:cNvSpPr>
            <p:nvPr/>
          </p:nvSpPr>
          <p:spPr bwMode="auto">
            <a:xfrm>
              <a:off x="7453" y="3008"/>
              <a:ext cx="1845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Egyéb hazai források</a:t>
              </a:r>
              <a:endParaRPr lang="hu-HU" altLang="hu-HU" sz="9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(pl.: TIG raktárak)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7453" y="3960"/>
              <a:ext cx="1845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Azonnali beszállítók</a:t>
              </a:r>
              <a:endParaRPr lang="hu-HU" altLang="hu-HU" sz="90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Központi beszerzési rendszerén keresztül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4" name="AutoShape 12"/>
            <p:cNvSpPr>
              <a:spLocks noChangeArrowheads="1"/>
            </p:cNvSpPr>
            <p:nvPr/>
          </p:nvSpPr>
          <p:spPr bwMode="auto">
            <a:xfrm>
              <a:off x="2803" y="4900"/>
              <a:ext cx="2328" cy="691"/>
            </a:xfrm>
            <a:prstGeom prst="leftArrow">
              <a:avLst>
                <a:gd name="adj1" fmla="val 50000"/>
                <a:gd name="adj2" fmla="val 654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1. lépcső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5" name="AutoShape 11"/>
            <p:cNvSpPr>
              <a:spLocks noChangeArrowheads="1"/>
            </p:cNvSpPr>
            <p:nvPr/>
          </p:nvSpPr>
          <p:spPr bwMode="auto">
            <a:xfrm>
              <a:off x="5131" y="4948"/>
              <a:ext cx="1917" cy="596"/>
            </a:xfrm>
            <a:prstGeom prst="leftArrow">
              <a:avLst>
                <a:gd name="adj1" fmla="val 50000"/>
                <a:gd name="adj2" fmla="val 804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2. lépcső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6" name="AutoShape 10"/>
            <p:cNvSpPr>
              <a:spLocks noChangeArrowheads="1"/>
            </p:cNvSpPr>
            <p:nvPr/>
          </p:nvSpPr>
          <p:spPr bwMode="auto">
            <a:xfrm>
              <a:off x="7132" y="4948"/>
              <a:ext cx="2095" cy="596"/>
            </a:xfrm>
            <a:prstGeom prst="leftArrow">
              <a:avLst>
                <a:gd name="adj1" fmla="val 50000"/>
                <a:gd name="adj2" fmla="val 878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hu-H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Megerősítés</a:t>
              </a: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7" name="AutoShape 9"/>
            <p:cNvSpPr>
              <a:spLocks noChangeArrowheads="1"/>
            </p:cNvSpPr>
            <p:nvPr/>
          </p:nvSpPr>
          <p:spPr bwMode="auto">
            <a:xfrm>
              <a:off x="5000" y="3008"/>
              <a:ext cx="465" cy="595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8" name="AutoShape 8"/>
            <p:cNvSpPr>
              <a:spLocks noChangeArrowheads="1"/>
            </p:cNvSpPr>
            <p:nvPr/>
          </p:nvSpPr>
          <p:spPr bwMode="auto">
            <a:xfrm>
              <a:off x="6965" y="3008"/>
              <a:ext cx="488" cy="595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79" name="AutoShape 7"/>
            <p:cNvSpPr>
              <a:spLocks noChangeArrowheads="1"/>
            </p:cNvSpPr>
            <p:nvPr/>
          </p:nvSpPr>
          <p:spPr bwMode="auto">
            <a:xfrm>
              <a:off x="2361" y="2698"/>
              <a:ext cx="546" cy="1358"/>
            </a:xfrm>
            <a:prstGeom prst="irregularSeal1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40980" name="AutoShape 6"/>
            <p:cNvSpPr>
              <a:spLocks noChangeArrowheads="1"/>
            </p:cNvSpPr>
            <p:nvPr/>
          </p:nvSpPr>
          <p:spPr bwMode="auto">
            <a:xfrm>
              <a:off x="2983" y="3067"/>
              <a:ext cx="374" cy="536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hu-HU" altLang="hu-HU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0981" name="AutoShape 5"/>
            <p:cNvCxnSpPr>
              <a:cxnSpLocks noChangeShapeType="1"/>
            </p:cNvCxnSpPr>
            <p:nvPr/>
          </p:nvCxnSpPr>
          <p:spPr bwMode="auto">
            <a:xfrm flipH="1">
              <a:off x="2803" y="2067"/>
              <a:ext cx="452" cy="7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rot="20252781">
            <a:off x="-105206" y="1525583"/>
            <a:ext cx="8202506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logisztika etimológiája, avagy a szó eredete, története 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884737" y="2711172"/>
            <a:ext cx="68971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Görög </a:t>
            </a:r>
            <a:r>
              <a:rPr lang="hu-HU" dirty="0"/>
              <a:t>eredetű szó, eredetileg </a:t>
            </a:r>
            <a:r>
              <a:rPr lang="hu-HU" b="1" dirty="0"/>
              <a:t>jól számolót, logikusan gondolkodót </a:t>
            </a:r>
            <a:r>
              <a:rPr lang="hu-HU" dirty="0"/>
              <a:t>jelentett</a:t>
            </a:r>
            <a:r>
              <a:rPr lang="hu-H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hu-HU" dirty="0"/>
              <a:t>Ma: </a:t>
            </a:r>
            <a:r>
              <a:rPr lang="hu-HU" b="1" dirty="0"/>
              <a:t>a társadalmi és vállalati folyamatok optimális tervezését jelöli, átfogja a termelés minden mozzanatát </a:t>
            </a:r>
            <a:r>
              <a:rPr lang="hu-HU" dirty="0"/>
              <a:t>(gazdálkodás, szolgáltatás), termékek, okmányok, információk, sőt személyek rendszerszemléletű áramoltatását jelenti, valamint meghatározó részét képezik az </a:t>
            </a:r>
            <a:r>
              <a:rPr lang="hu-HU" b="1" dirty="0"/>
              <a:t>RST</a:t>
            </a:r>
            <a:r>
              <a:rPr lang="hu-HU" dirty="0"/>
              <a:t> (Rakodás-Szállítás-Tárolás) műveletek. 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en-GB" b="1" dirty="0" smtClean="0"/>
              <a:t>A </a:t>
            </a:r>
            <a:r>
              <a:rPr lang="en-GB" b="1" dirty="0" err="1"/>
              <a:t>logisztika</a:t>
            </a:r>
            <a:r>
              <a:rPr lang="en-GB" b="1" dirty="0"/>
              <a:t> „a </a:t>
            </a:r>
            <a:r>
              <a:rPr lang="en-GB" b="1" dirty="0" err="1"/>
              <a:t>hatékony</a:t>
            </a:r>
            <a:r>
              <a:rPr lang="en-GB" b="1" dirty="0"/>
              <a:t>, </a:t>
            </a:r>
            <a:r>
              <a:rPr lang="en-GB" b="1" dirty="0" err="1"/>
              <a:t>pontos</a:t>
            </a:r>
            <a:r>
              <a:rPr lang="en-GB" b="1" dirty="0"/>
              <a:t> </a:t>
            </a:r>
            <a:r>
              <a:rPr lang="en-GB" b="1" dirty="0" err="1"/>
              <a:t>áruszállítás</a:t>
            </a:r>
            <a:r>
              <a:rPr lang="en-GB" b="1" dirty="0"/>
              <a:t>, </a:t>
            </a:r>
            <a:r>
              <a:rPr lang="en-GB" b="1" dirty="0" err="1"/>
              <a:t>áruelosztás</a:t>
            </a:r>
            <a:r>
              <a:rPr lang="en-GB" b="1" dirty="0"/>
              <a:t> </a:t>
            </a:r>
            <a:r>
              <a:rPr lang="en-GB" b="1" dirty="0" err="1"/>
              <a:t>érdekében</a:t>
            </a:r>
            <a:r>
              <a:rPr lang="en-GB" b="1" dirty="0"/>
              <a:t> </a:t>
            </a:r>
            <a:r>
              <a:rPr lang="en-GB" b="1" dirty="0" err="1"/>
              <a:t>kialakult</a:t>
            </a:r>
            <a:r>
              <a:rPr lang="en-GB" b="1" dirty="0"/>
              <a:t> </a:t>
            </a:r>
            <a:r>
              <a:rPr lang="en-GB" b="1" dirty="0" err="1"/>
              <a:t>szolgáltatás</a:t>
            </a:r>
            <a:r>
              <a:rPr lang="en-GB" b="1" dirty="0"/>
              <a:t>.” </a:t>
            </a:r>
            <a:endParaRPr lang="hu-HU" b="1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Nemzetközi</a:t>
            </a:r>
            <a:r>
              <a:rPr lang="en-GB" dirty="0" smtClean="0"/>
              <a:t> </a:t>
            </a:r>
            <a:r>
              <a:rPr lang="en-GB" dirty="0" err="1"/>
              <a:t>szó</a:t>
            </a:r>
            <a:r>
              <a:rPr lang="en-GB" dirty="0"/>
              <a:t>, </a:t>
            </a:r>
            <a:r>
              <a:rPr lang="en-GB" dirty="0" err="1"/>
              <a:t>angolul</a:t>
            </a:r>
            <a:r>
              <a:rPr lang="en-GB" dirty="0"/>
              <a:t> logistics (</a:t>
            </a:r>
            <a:r>
              <a:rPr lang="en-GB" dirty="0" err="1"/>
              <a:t>többes</a:t>
            </a:r>
            <a:r>
              <a:rPr lang="en-GB" dirty="0"/>
              <a:t> </a:t>
            </a:r>
            <a:r>
              <a:rPr lang="en-GB" dirty="0" err="1"/>
              <a:t>számban</a:t>
            </a:r>
            <a:r>
              <a:rPr lang="en-GB" dirty="0"/>
              <a:t>), </a:t>
            </a:r>
            <a:r>
              <a:rPr lang="en-GB" dirty="0" err="1"/>
              <a:t>jelentése</a:t>
            </a:r>
            <a:r>
              <a:rPr lang="en-GB" dirty="0"/>
              <a:t>: </a:t>
            </a:r>
            <a:r>
              <a:rPr lang="en-GB" b="1" dirty="0"/>
              <a:t>„</a:t>
            </a:r>
            <a:r>
              <a:rPr lang="en-GB" b="1" dirty="0" err="1"/>
              <a:t>munkaszervezés</a:t>
            </a:r>
            <a:r>
              <a:rPr lang="en-GB" b="1" dirty="0"/>
              <a:t>, </a:t>
            </a:r>
            <a:r>
              <a:rPr lang="en-GB" b="1" dirty="0" err="1"/>
              <a:t>az</a:t>
            </a:r>
            <a:r>
              <a:rPr lang="en-GB" b="1" dirty="0"/>
              <a:t> </a:t>
            </a:r>
            <a:r>
              <a:rPr lang="en-GB" b="1" dirty="0" err="1"/>
              <a:t>árubeszerzésnek</a:t>
            </a:r>
            <a:r>
              <a:rPr lang="en-GB" b="1" dirty="0"/>
              <a:t>, a </a:t>
            </a:r>
            <a:r>
              <a:rPr lang="en-GB" b="1" dirty="0" err="1"/>
              <a:t>termelési</a:t>
            </a:r>
            <a:r>
              <a:rPr lang="en-GB" b="1" dirty="0"/>
              <a:t> </a:t>
            </a:r>
            <a:r>
              <a:rPr lang="en-GB" b="1" dirty="0" err="1"/>
              <a:t>folyamatnak</a:t>
            </a:r>
            <a:r>
              <a:rPr lang="en-GB" b="1" dirty="0"/>
              <a:t> </a:t>
            </a:r>
            <a:r>
              <a:rPr lang="en-GB" b="1" dirty="0" err="1"/>
              <a:t>és</a:t>
            </a:r>
            <a:r>
              <a:rPr lang="en-GB" b="1" dirty="0"/>
              <a:t> a </a:t>
            </a:r>
            <a:r>
              <a:rPr lang="en-GB" b="1" dirty="0" err="1"/>
              <a:t>késztermék</a:t>
            </a:r>
            <a:r>
              <a:rPr lang="en-GB" b="1" dirty="0"/>
              <a:t> </a:t>
            </a:r>
            <a:r>
              <a:rPr lang="en-GB" b="1" dirty="0" err="1"/>
              <a:t>értékesítésnek</a:t>
            </a:r>
            <a:r>
              <a:rPr lang="en-GB" b="1" dirty="0"/>
              <a:t> </a:t>
            </a:r>
            <a:r>
              <a:rPr lang="en-GB" b="1" dirty="0" err="1"/>
              <a:t>összehangolása</a:t>
            </a:r>
            <a:r>
              <a:rPr lang="en-GB" b="1" dirty="0"/>
              <a:t>.” 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0" y="4261366"/>
            <a:ext cx="4076700" cy="2143125"/>
          </a:xfrm>
          <a:prstGeom prst="rect">
            <a:avLst/>
          </a:prstGeom>
        </p:spPr>
      </p:pic>
      <p:pic>
        <p:nvPicPr>
          <p:cNvPr id="5" name="Kép 4" descr="external image &lt;strong&gt;thinking&lt;/strong&gt;-bubble-book-clipar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67" y="208994"/>
            <a:ext cx="2499808" cy="22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2874" y="4740666"/>
            <a:ext cx="4429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chemeClr val="accent2">
                    <a:lumMod val="75000"/>
                  </a:schemeClr>
                </a:solidFill>
              </a:rPr>
              <a:t>LOGISZTIKA KIALAKULÁSA</a:t>
            </a:r>
            <a:endParaRPr lang="hu-H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6" descr="Jomini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61" y="1023812"/>
            <a:ext cx="2713286" cy="28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3901481"/>
              </p:ext>
            </p:extLst>
          </p:nvPr>
        </p:nvGraphicFramePr>
        <p:xfrm>
          <a:off x="3874247" y="7384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59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any &lt;strong&gt;People Thinking&lt;/strong&gt; of Questions - Daily Sinath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6002"/>
            <a:ext cx="5029199" cy="417361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6824" y="4026456"/>
            <a:ext cx="49485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solidFill>
                  <a:srgbClr val="002060"/>
                </a:solidFill>
              </a:rPr>
              <a:t>„A logisztikába beletartozik minden tevékenység, amellyel egy hálózatban mozgásokat és tárolásokat alakítanak ki, irányítanak és szabályoznak. Az együttes működés a hálózatban dolgok áramlását indítja meg úgy, hogy a teret és az időt lehetőleg minél eredményesebben hidalják át.” </a:t>
            </a:r>
            <a:endParaRPr lang="en-GB" sz="2000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06824" y="941294"/>
            <a:ext cx="4693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Tudomány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Hírközlés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Járműgyártás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Közlekedési hálózatok fejlesztése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Oktatás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Műszaki fejlesztés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B050"/>
                </a:solidFill>
              </a:rPr>
              <a:t>Környezetvédelem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6508376" y="4787153"/>
            <a:ext cx="4585446" cy="15060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INTEGRÁLÓ</a:t>
            </a:r>
          </a:p>
          <a:p>
            <a:pPr algn="ctr"/>
            <a:r>
              <a:rPr lang="hu-H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GONDOLKODÁS</a:t>
            </a:r>
            <a:endParaRPr lang="hu-H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8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5017469"/>
              </p:ext>
            </p:extLst>
          </p:nvPr>
        </p:nvGraphicFramePr>
        <p:xfrm>
          <a:off x="-1326558" y="295799"/>
          <a:ext cx="8712968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alra nyílbuborék 3"/>
          <p:cNvSpPr/>
          <p:nvPr/>
        </p:nvSpPr>
        <p:spPr>
          <a:xfrm>
            <a:off x="6481482" y="2043953"/>
            <a:ext cx="4114800" cy="2312894"/>
          </a:xfrm>
          <a:prstGeom prst="lef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FŐBB SZAKTERÜLETEK</a:t>
            </a:r>
          </a:p>
          <a:p>
            <a:pPr algn="ctr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81482" y="295799"/>
            <a:ext cx="536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FF0000"/>
                </a:solidFill>
              </a:rPr>
              <a:t>LOGISZTIKA</a:t>
            </a:r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5791200"/>
            <a:ext cx="865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A logisztikával kapcsolatban levő főbb szakterületek</a:t>
            </a:r>
          </a:p>
          <a:p>
            <a:pPr algn="ctr"/>
            <a:r>
              <a:rPr lang="hu-HU" dirty="0"/>
              <a:t>(Saját szerkesztés</a:t>
            </a:r>
            <a:r>
              <a:rPr lang="hu-HU" b="1" dirty="0"/>
              <a:t>: </a:t>
            </a:r>
            <a:r>
              <a:rPr lang="hu-HU" cap="small" dirty="0" err="1"/>
              <a:t>Prezenszki</a:t>
            </a:r>
            <a:r>
              <a:rPr lang="hu-HU" dirty="0"/>
              <a:t> J.: Logisztika I. (Bevezető fejezetek). BME MTI, Budapest, 2001. 22. 1.4 ábra. alapján)</a:t>
            </a:r>
          </a:p>
          <a:p>
            <a:endParaRPr lang="hu-HU" dirty="0"/>
          </a:p>
        </p:txBody>
      </p:sp>
      <p:sp>
        <p:nvSpPr>
          <p:cNvPr id="6" name="Robbanás 1 5"/>
          <p:cNvSpPr/>
          <p:nvPr/>
        </p:nvSpPr>
        <p:spPr>
          <a:xfrm>
            <a:off x="11388436" y="6141982"/>
            <a:ext cx="457200" cy="4987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965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A30C-58B3-41F6-AE6D-855594A5A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2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9839B-FF13-4950-BDEB-F447F32AA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2B742-A136-4C46-8A43-673C36138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EFB540-B18B-4F3D-AFB7-AF6AB6245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2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6DE83-1ACB-4722-8DCE-27C8400FE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2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460EE-D3F3-4E87-818A-769882D3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2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66A4C-A4D3-46D7-83DD-86BAB661A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2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BD409E-3D97-4BD9-8E48-F8D0F1D8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2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F6685-278B-4789-914F-C49676360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2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5E2CC-46E8-46EF-BB92-F68A920FA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983" y="548640"/>
            <a:ext cx="9353005" cy="57215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69127" y="5915891"/>
            <a:ext cx="835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A logisztika területei Forrás: </a:t>
            </a:r>
            <a:r>
              <a:rPr lang="hu-HU" dirty="0" err="1"/>
              <a:t>Prezenszki</a:t>
            </a:r>
            <a:r>
              <a:rPr lang="hu-HU" dirty="0"/>
              <a:t> József, Logisztika I. Bevezető fejezetek BME MTI, Budapest, 2001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25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528354" y="5656217"/>
            <a:ext cx="8503920" cy="8752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LOGISZTIKA KÜLDETÉSE – 9M ELV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4880784"/>
              </p:ext>
            </p:extLst>
          </p:nvPr>
        </p:nvGraphicFramePr>
        <p:xfrm>
          <a:off x="235132" y="2795451"/>
          <a:ext cx="3317966" cy="286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100354" y="359560"/>
            <a:ext cx="326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/>
              <a:t>a Megfelelő információ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/>
              <a:t>a Megfelelő anyag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/>
              <a:t>a Megfelelő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 Megfelelő személyek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00354" y="2978561"/>
            <a:ext cx="3448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400" dirty="0"/>
              <a:t>a Megfelelő mennyiségben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400" dirty="0"/>
              <a:t>a Megfelelő minőségben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400" dirty="0"/>
              <a:t>a Megfelelő időpontban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u-HU" sz="2400" dirty="0"/>
              <a:t>a Megfelelő helyre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/>
              <a:t>a Megfelelő költséggel</a:t>
            </a:r>
          </a:p>
        </p:txBody>
      </p:sp>
      <p:sp>
        <p:nvSpPr>
          <p:cNvPr id="10" name="Fazetta 9"/>
          <p:cNvSpPr/>
          <p:nvPr/>
        </p:nvSpPr>
        <p:spPr>
          <a:xfrm>
            <a:off x="1750424" y="827601"/>
            <a:ext cx="3605348" cy="1636635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9M-ELV</a:t>
            </a:r>
            <a:endParaRPr lang="hu-HU" sz="2800" dirty="0"/>
          </a:p>
        </p:txBody>
      </p:sp>
      <p:sp>
        <p:nvSpPr>
          <p:cNvPr id="11" name="Szalagnyíl balra 10"/>
          <p:cNvSpPr/>
          <p:nvPr/>
        </p:nvSpPr>
        <p:spPr>
          <a:xfrm>
            <a:off x="9457508" y="2011680"/>
            <a:ext cx="1149531" cy="1593669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hu-HU" b="1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331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966" y="600892"/>
            <a:ext cx="9823268" cy="56823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84218" y="6068291"/>
            <a:ext cx="829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 smtClean="0"/>
              <a:t>Forrás</a:t>
            </a:r>
            <a:r>
              <a:rPr lang="hu-HU" dirty="0"/>
              <a:t>: Szegedi Zoltán – </a:t>
            </a:r>
            <a:r>
              <a:rPr lang="hu-HU" dirty="0" err="1"/>
              <a:t>Prezenszki</a:t>
            </a:r>
            <a:r>
              <a:rPr lang="hu-HU" dirty="0"/>
              <a:t> József: Logisztika-menedzsment, 2003 alapján szerkesztette Dr. Lakatos Péter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8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664" y="613955"/>
            <a:ext cx="9522822" cy="58913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01091" y="6054436"/>
            <a:ext cx="829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Forrás: Szegedi Zoltán – </a:t>
            </a:r>
            <a:r>
              <a:rPr lang="hu-HU" dirty="0" err="1"/>
              <a:t>Prezenszki</a:t>
            </a:r>
            <a:r>
              <a:rPr lang="hu-HU" dirty="0"/>
              <a:t> József: Logisztika-menedzsment, 2003 alapján szerkesztette Dr. Lakatos Péter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87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668086" y="487066"/>
            <a:ext cx="4819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Közszolgálati Logisztika - NKE közös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modul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14575" y="1346726"/>
            <a:ext cx="46412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KÖTELEZŐ IRODALOM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3010" y="2247146"/>
            <a:ext cx="12309780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Könyv: A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logisztika alapjai és közszolgálati kapcsolódásai,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aspektusai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Szerkesztette: Lakatos Péter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Studia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universitatis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communia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Sorozatszerkesztő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Hautzinger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Zoltán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Dialóg Campus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Kiadó,  Budapest,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://akfi-dl.uni-nke.hu/szakmai_kiadvanyok/index.php?search=/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Logisztika%20a%20k%C3%B6zszolg%C3%A1latban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Jegyzet: Logisztika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közszolgálatban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Szerkesztette: Lakatos Péter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Studia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universitatis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communia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Sorozatszerkesztő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Hautzinger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Zoltán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Dialóg Campus Kiadó,  Budapest,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://akfi-dl.uni-nke.hu/szakmai_kiadvanyok/index.php?search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=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/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A%20logisztika%20alapjai%20%C3%A9s%20k%C3%B6zszolg%C3%A1lati%20kapcsol%C3%B3d%C3%A1sai,%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20aspektusai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Szerzők: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Lakatos Péter (I.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rész);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Potóczki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György (II.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rész); Szászi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Gábor (III.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rész); Németh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Gyula (IV.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rész);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Horváth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Zoltán (V. rész)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09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821" y="360613"/>
            <a:ext cx="9862457" cy="549946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898074" y="5934670"/>
            <a:ext cx="850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Iparvállalat logisztikai modellje </a:t>
            </a:r>
            <a:endParaRPr lang="hu-HU" b="1" dirty="0"/>
          </a:p>
          <a:p>
            <a:pPr algn="ctr"/>
            <a:r>
              <a:rPr lang="hu-HU" dirty="0"/>
              <a:t>Forrás: </a:t>
            </a:r>
            <a:r>
              <a:rPr lang="hu-HU" dirty="0" err="1"/>
              <a:t>Prezenszki</a:t>
            </a:r>
            <a:r>
              <a:rPr lang="hu-HU" dirty="0"/>
              <a:t> József, Logisztika I. Bevezető fejezetek, BME MTI, Budapest, 2001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35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0282" y="627389"/>
            <a:ext cx="6580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Magyar Logisztikai Stratégia (2007-13)</a:t>
            </a:r>
            <a:r>
              <a:rPr lang="hu-HU" sz="28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sz="2800" b="1" dirty="0">
              <a:solidFill>
                <a:srgbClr val="FF0066"/>
              </a:solidFill>
            </a:endParaRPr>
          </a:p>
        </p:txBody>
      </p:sp>
      <p:pic>
        <p:nvPicPr>
          <p:cNvPr id="3" name="Kép 2" descr="Original file ‎ (SVG file, nominally 1,210 × 746 pixels, file siz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2" y="2201092"/>
            <a:ext cx="4344353" cy="2677886"/>
          </a:xfrm>
          <a:prstGeom prst="rect">
            <a:avLst/>
          </a:prstGeom>
        </p:spPr>
      </p:pic>
      <p:sp>
        <p:nvSpPr>
          <p:cNvPr id="4" name="Szaggatott nyíl jobbra 3"/>
          <p:cNvSpPr/>
          <p:nvPr/>
        </p:nvSpPr>
        <p:spPr>
          <a:xfrm>
            <a:off x="4835627" y="2860766"/>
            <a:ext cx="2233749" cy="1306286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CÉL</a:t>
            </a:r>
            <a:endParaRPr lang="hu-HU" sz="2400" b="1" dirty="0"/>
          </a:p>
        </p:txBody>
      </p:sp>
      <p:sp>
        <p:nvSpPr>
          <p:cNvPr id="5" name="Folyamatábra: Kijelzés 4"/>
          <p:cNvSpPr/>
          <p:nvPr/>
        </p:nvSpPr>
        <p:spPr>
          <a:xfrm>
            <a:off x="7825091" y="888275"/>
            <a:ext cx="3748599" cy="2625634"/>
          </a:xfrm>
          <a:prstGeom prst="flowChartDisplay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66"/>
                </a:solidFill>
              </a:rPr>
              <a:t>INTERKONTINENTÁLIS</a:t>
            </a:r>
          </a:p>
          <a:p>
            <a:pPr algn="ctr"/>
            <a:r>
              <a:rPr lang="hu-HU" sz="2000" b="1" dirty="0" smtClean="0">
                <a:solidFill>
                  <a:srgbClr val="FF0066"/>
                </a:solidFill>
              </a:rPr>
              <a:t>ÁRUELOSZTÓ</a:t>
            </a:r>
          </a:p>
          <a:p>
            <a:pPr algn="ctr"/>
            <a:r>
              <a:rPr lang="hu-HU" sz="2000" b="1" dirty="0" smtClean="0">
                <a:solidFill>
                  <a:srgbClr val="FF0066"/>
                </a:solidFill>
              </a:rPr>
              <a:t>CSOMÓPONT</a:t>
            </a:r>
          </a:p>
          <a:p>
            <a:pPr algn="ctr"/>
            <a:r>
              <a:rPr lang="hu-HU" sz="2400" b="1" i="1" dirty="0" smtClean="0">
                <a:solidFill>
                  <a:srgbClr val="FF0066"/>
                </a:solidFill>
              </a:rPr>
              <a:t>(CARGO HUB);</a:t>
            </a:r>
          </a:p>
          <a:p>
            <a:pPr algn="ctr"/>
            <a:r>
              <a:rPr lang="hu-HU" sz="2000" b="1" i="1" dirty="0" smtClean="0">
                <a:solidFill>
                  <a:srgbClr val="FF0066"/>
                </a:solidFill>
              </a:rPr>
              <a:t>KIKÖTŐK HÁTORSZÁGA</a:t>
            </a:r>
          </a:p>
        </p:txBody>
      </p:sp>
      <p:pic>
        <p:nvPicPr>
          <p:cNvPr id="6" name="Kép 5" descr="&lt;strong&gt;kikötő&lt;/strong&gt; | Lóránt Dankaházi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27" y="3929062"/>
            <a:ext cx="3713663" cy="27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B0F0"/>
                </a:solidFill>
              </a:rPr>
              <a:t>Magyar Logisztikai </a:t>
            </a:r>
            <a:r>
              <a:rPr lang="hu-HU" dirty="0" smtClean="0">
                <a:solidFill>
                  <a:srgbClr val="00B0F0"/>
                </a:solidFill>
              </a:rPr>
              <a:t>Akcióterv 1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i="1" dirty="0"/>
              <a:t>Az akcióterv az alábbi stratégiák determinációit veszi figyelembe</a:t>
            </a:r>
            <a:r>
              <a:rPr lang="hu-HU" sz="2400" i="1" dirty="0" smtClean="0"/>
              <a:t>:</a:t>
            </a:r>
          </a:p>
          <a:p>
            <a:pPr marL="0" indent="0">
              <a:buNone/>
            </a:pPr>
            <a:endParaRPr lang="en-GB" sz="2400" i="1" dirty="0"/>
          </a:p>
          <a:p>
            <a:pPr lvl="1"/>
            <a:r>
              <a:rPr lang="hu-HU" sz="2000" i="1" dirty="0"/>
              <a:t>a személyközlekedés, hálózatos közlekedési infrastruktúra-fejlesztés terén az 2008-2020-as Egységes Közlekedésfejlesztési Stratégiáét</a:t>
            </a:r>
            <a:r>
              <a:rPr lang="hu-HU" sz="2000" i="1" dirty="0" smtClean="0"/>
              <a:t>;</a:t>
            </a:r>
          </a:p>
          <a:p>
            <a:pPr marL="457200" lvl="1" indent="0">
              <a:buNone/>
            </a:pPr>
            <a:endParaRPr lang="en-GB" sz="2000" i="1" dirty="0"/>
          </a:p>
          <a:p>
            <a:pPr lvl="1"/>
            <a:r>
              <a:rPr lang="hu-HU" sz="2000" i="1" dirty="0"/>
              <a:t>a hulladékgazdálkodásnál, az inverz/</a:t>
            </a:r>
            <a:r>
              <a:rPr lang="hu-HU" sz="2000" i="1" dirty="0" err="1"/>
              <a:t>reverse</a:t>
            </a:r>
            <a:r>
              <a:rPr lang="hu-HU" sz="2000" i="1" dirty="0"/>
              <a:t> logisztikánál a 2007-2016-os települési   szilárdhulladék-gazdálkodás fejlesztési stratégiáét</a:t>
            </a:r>
            <a:r>
              <a:rPr lang="hu-HU" sz="2000" i="1" dirty="0" smtClean="0"/>
              <a:t>;</a:t>
            </a:r>
          </a:p>
          <a:p>
            <a:pPr marL="457200" lvl="1" indent="0">
              <a:buNone/>
            </a:pPr>
            <a:endParaRPr lang="en-GB" sz="2000" i="1" dirty="0"/>
          </a:p>
          <a:p>
            <a:pPr lvl="1"/>
            <a:r>
              <a:rPr lang="hu-HU" sz="2000" i="1" dirty="0"/>
              <a:t>a csővezetékes szállítással, illetve kapcsolódó energia (pl. </a:t>
            </a:r>
            <a:r>
              <a:rPr lang="hu-HU" sz="2000" i="1" dirty="0" err="1"/>
              <a:t>bioüzemanyagok</a:t>
            </a:r>
            <a:r>
              <a:rPr lang="hu-HU" sz="2000" i="1" dirty="0"/>
              <a:t>) kérdések   esetében a 2007-2020-as energiapolitikáét.</a:t>
            </a:r>
            <a:endParaRPr lang="en-GB" sz="2000" i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95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28" y="0"/>
            <a:ext cx="9811790" cy="412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So far all we have been doing is driving and eating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4844565"/>
            <a:ext cx="2899905" cy="1932062"/>
          </a:xfrm>
          <a:prstGeom prst="rect">
            <a:avLst/>
          </a:prstGeom>
        </p:spPr>
      </p:pic>
      <p:pic>
        <p:nvPicPr>
          <p:cNvPr id="4" name="Kép 3" descr="&lt;strong&gt;Laugh&lt;/strong&gt; Every Day 76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38" y="4815013"/>
            <a:ext cx="1512203" cy="2014994"/>
          </a:xfrm>
          <a:prstGeom prst="rect">
            <a:avLst/>
          </a:prstGeom>
        </p:spPr>
      </p:pic>
      <p:pic>
        <p:nvPicPr>
          <p:cNvPr id="5" name="Kép 4" descr="File:&lt;strong&gt;Plane&lt;/strong&gt; &lt;strong&gt;icon&lt;/strong&gt;.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20" y="4844563"/>
            <a:ext cx="2097253" cy="1932063"/>
          </a:xfrm>
          <a:prstGeom prst="rect">
            <a:avLst/>
          </a:prstGeom>
        </p:spPr>
      </p:pic>
      <p:pic>
        <p:nvPicPr>
          <p:cNvPr id="6" name="Kép 5" descr="... LHA-2 amphibious assault &lt;strong&gt;ship&lt;/strong&gt;.jpg - Wikipedia, the free encyclo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28" y="4844564"/>
            <a:ext cx="2858509" cy="198544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96836" y="4267200"/>
            <a:ext cx="755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A logisztikai stratégia pillérszerkezete</a:t>
            </a:r>
          </a:p>
          <a:p>
            <a:pPr algn="ctr"/>
            <a:r>
              <a:rPr lang="hu-HU" dirty="0"/>
              <a:t>Forrás: IFKA, 2013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10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erke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207818"/>
            <a:ext cx="7855527" cy="57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zis 2"/>
          <p:cNvSpPr/>
          <p:nvPr/>
        </p:nvSpPr>
        <p:spPr>
          <a:xfrm>
            <a:off x="346365" y="207818"/>
            <a:ext cx="3657600" cy="23137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Logisztikai Szolgáltató Központok és a Helsinki folyosók</a:t>
            </a:r>
          </a:p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1993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4" name="Hatszög 3"/>
          <p:cNvSpPr/>
          <p:nvPr/>
        </p:nvSpPr>
        <p:spPr>
          <a:xfrm>
            <a:off x="221673" y="2646219"/>
            <a:ext cx="3990109" cy="392083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u="sng" dirty="0" smtClean="0">
                <a:solidFill>
                  <a:schemeClr val="tx1"/>
                </a:solidFill>
              </a:rPr>
              <a:t>Csomópontok:</a:t>
            </a:r>
          </a:p>
          <a:p>
            <a:pPr lvl="0"/>
            <a:r>
              <a:rPr lang="hu-HU" b="1" dirty="0" smtClean="0">
                <a:solidFill>
                  <a:schemeClr val="tx1"/>
                </a:solidFill>
              </a:rPr>
              <a:t>- </a:t>
            </a:r>
            <a:r>
              <a:rPr lang="hu-HU" b="1" dirty="0" err="1" smtClean="0">
                <a:solidFill>
                  <a:schemeClr val="tx1"/>
                </a:solidFill>
              </a:rPr>
              <a:t>unimodális</a:t>
            </a:r>
            <a:r>
              <a:rPr lang="hu-HU" b="1" dirty="0" smtClean="0">
                <a:solidFill>
                  <a:schemeClr val="tx1"/>
                </a:solidFill>
              </a:rPr>
              <a:t> (általában közút), </a:t>
            </a:r>
          </a:p>
          <a:p>
            <a:pPr lvl="0"/>
            <a:r>
              <a:rPr lang="hu-HU" b="1" dirty="0" smtClean="0">
                <a:solidFill>
                  <a:schemeClr val="tx1"/>
                </a:solidFill>
              </a:rPr>
              <a:t>- </a:t>
            </a:r>
            <a:r>
              <a:rPr lang="hu-HU" b="1" dirty="0" err="1" smtClean="0">
                <a:solidFill>
                  <a:schemeClr val="tx1"/>
                </a:solidFill>
              </a:rPr>
              <a:t>bimodális</a:t>
            </a:r>
            <a:r>
              <a:rPr lang="hu-HU" b="1" dirty="0" smtClean="0">
                <a:solidFill>
                  <a:schemeClr val="tx1"/>
                </a:solidFill>
              </a:rPr>
              <a:t> (két </a:t>
            </a:r>
            <a:r>
              <a:rPr lang="hu-HU" b="1" dirty="0" err="1" smtClean="0">
                <a:solidFill>
                  <a:schemeClr val="tx1"/>
                </a:solidFill>
              </a:rPr>
              <a:t>alágazat</a:t>
            </a:r>
            <a:r>
              <a:rPr lang="hu-HU" b="1" dirty="0" smtClean="0">
                <a:solidFill>
                  <a:schemeClr val="tx1"/>
                </a:solidFill>
              </a:rPr>
              <a:t>, általában közút és vasút) </a:t>
            </a:r>
          </a:p>
          <a:p>
            <a:pPr lvl="0"/>
            <a:r>
              <a:rPr lang="hu-HU" b="1" dirty="0" smtClean="0">
                <a:solidFill>
                  <a:schemeClr val="tx1"/>
                </a:solidFill>
              </a:rPr>
              <a:t>- </a:t>
            </a:r>
            <a:r>
              <a:rPr lang="hu-HU" b="1" dirty="0" err="1" smtClean="0">
                <a:solidFill>
                  <a:schemeClr val="tx1"/>
                </a:solidFill>
              </a:rPr>
              <a:t>multimodális</a:t>
            </a:r>
            <a:r>
              <a:rPr lang="hu-HU" b="1" dirty="0" smtClean="0">
                <a:solidFill>
                  <a:schemeClr val="tx1"/>
                </a:solidFill>
              </a:rPr>
              <a:t> (három vagy több </a:t>
            </a:r>
            <a:r>
              <a:rPr lang="hu-HU" b="1" dirty="0" err="1" smtClean="0">
                <a:solidFill>
                  <a:schemeClr val="tx1"/>
                </a:solidFill>
              </a:rPr>
              <a:t>alágazat</a:t>
            </a:r>
            <a:r>
              <a:rPr lang="hu-HU" b="1" dirty="0" smtClean="0">
                <a:solidFill>
                  <a:schemeClr val="tx1"/>
                </a:solidFill>
              </a:rPr>
              <a:t>, pl. közút, vasút és vízi közlekedés)</a:t>
            </a:r>
          </a:p>
          <a:p>
            <a:pPr lvl="0"/>
            <a:r>
              <a:rPr lang="hu-HU" b="1" dirty="0" smtClean="0">
                <a:solidFill>
                  <a:schemeClr val="tx1"/>
                </a:solidFill>
              </a:rPr>
              <a:t>- komplex tengeri kikötő;</a:t>
            </a:r>
          </a:p>
          <a:p>
            <a:pPr lvl="0"/>
            <a:r>
              <a:rPr lang="hu-HU" b="1" dirty="0" smtClean="0">
                <a:solidFill>
                  <a:schemeClr val="tx1"/>
                </a:solidFill>
              </a:rPr>
              <a:t>- komplex légi kikötő; </a:t>
            </a:r>
          </a:p>
          <a:p>
            <a:pPr lvl="0"/>
            <a:r>
              <a:rPr lang="hu-HU" b="1" dirty="0" err="1" smtClean="0">
                <a:solidFill>
                  <a:schemeClr val="tx1"/>
                </a:solidFill>
              </a:rPr>
              <a:t>-multimodális</a:t>
            </a:r>
            <a:r>
              <a:rPr lang="hu-HU" b="1" dirty="0" smtClean="0">
                <a:solidFill>
                  <a:schemeClr val="tx1"/>
                </a:solidFill>
              </a:rPr>
              <a:t> szárazföldi  közlekedési csomópont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19600" y="6123709"/>
            <a:ext cx="741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Logisztikai Szolgáltató Központok és a Helsinki folyosók Magyarországon</a:t>
            </a:r>
            <a:endParaRPr lang="hu-HU" b="1" dirty="0"/>
          </a:p>
          <a:p>
            <a:pPr algn="ctr"/>
            <a:r>
              <a:rPr lang="hu-HU" dirty="0"/>
              <a:t>Forrás: Magyarországi Logisztikai Szolgáltató Központok Szövetsége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187163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8552918"/>
              </p:ext>
            </p:extLst>
          </p:nvPr>
        </p:nvGraphicFramePr>
        <p:xfrm>
          <a:off x="353779" y="720437"/>
          <a:ext cx="8201891" cy="599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Toth Tundi\AppData\Local\Microsoft\Windows\Temporary Internet Files\Content.IE5\BY3FL4DV\nasa_csomagolás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86812" y="200025"/>
            <a:ext cx="3068755" cy="2628900"/>
          </a:xfrm>
          <a:prstGeom prst="rect">
            <a:avLst/>
          </a:prstGeom>
          <a:noFill/>
        </p:spPr>
      </p:pic>
      <p:pic>
        <p:nvPicPr>
          <p:cNvPr id="1031" name="Picture 7" descr="C:\Users\Toth Tundi\AppData\Local\Microsoft\Windows\Temporary Internet Files\Content.IE5\UBIXQYOS\Regalos-de-Navidad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49096" y="2814638"/>
            <a:ext cx="2150760" cy="1314450"/>
          </a:xfrm>
          <a:prstGeom prst="rect">
            <a:avLst/>
          </a:prstGeom>
          <a:noFill/>
        </p:spPr>
      </p:pic>
      <p:pic>
        <p:nvPicPr>
          <p:cNvPr id="1032" name="Picture 8" descr="C:\Users\Toth Tundi\AppData\Local\Microsoft\Windows\Temporary Internet Files\Content.IE5\CJAA8LX6\Palinka_cimke_szilvorium_190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35413" y="4129087"/>
            <a:ext cx="1523025" cy="1228725"/>
          </a:xfrm>
          <a:prstGeom prst="rect">
            <a:avLst/>
          </a:prstGeom>
          <a:noFill/>
        </p:spPr>
      </p:pic>
      <p:pic>
        <p:nvPicPr>
          <p:cNvPr id="1033" name="Picture 9" descr="C:\Users\Toth Tundi\AppData\Local\Microsoft\Windows\Temporary Internet Files\Content.IE5\BY3FL4DV\D3732S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25100" y="4129088"/>
            <a:ext cx="1490663" cy="1214437"/>
          </a:xfrm>
          <a:prstGeom prst="rect">
            <a:avLst/>
          </a:prstGeom>
          <a:noFill/>
        </p:spPr>
      </p:pic>
      <p:pic>
        <p:nvPicPr>
          <p:cNvPr id="1034" name="Picture 10" descr="C:\Users\Toth Tundi\AppData\Local\Microsoft\Windows\Temporary Internet Files\Content.IE5\CJAA8LX6\truck_loading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43963" y="5357813"/>
            <a:ext cx="2971800" cy="1500187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789709" y="200025"/>
            <a:ext cx="695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LOGISZTIKA ELEMEI</a:t>
            </a: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374073"/>
            <a:ext cx="7010401" cy="57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Könnycsepp 3"/>
          <p:cNvSpPr/>
          <p:nvPr/>
        </p:nvSpPr>
        <p:spPr>
          <a:xfrm>
            <a:off x="7716982" y="249382"/>
            <a:ext cx="3699164" cy="3311236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Globális logisztikai piac:</a:t>
            </a:r>
          </a:p>
          <a:p>
            <a:pPr algn="ctr"/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13,8%-a!!!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alagnyíl jobbra 6"/>
          <p:cNvSpPr/>
          <p:nvPr/>
        </p:nvSpPr>
        <p:spPr>
          <a:xfrm>
            <a:off x="8271164" y="3976254"/>
            <a:ext cx="706581" cy="1233055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573491" y="4267200"/>
            <a:ext cx="2216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6700 milliárd dollár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8762" y="6137564"/>
            <a:ext cx="701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logisztika nemzetgazdaságra gyakorolt hatásai</a:t>
            </a:r>
          </a:p>
          <a:p>
            <a:pPr algn="ctr"/>
            <a:r>
              <a:rPr lang="hu-HU" dirty="0"/>
              <a:t>(Forrás: IFKA-LEF </a:t>
            </a:r>
            <a:r>
              <a:rPr lang="hu-HU" dirty="0" err="1"/>
              <a:t>workshop</a:t>
            </a:r>
            <a:r>
              <a:rPr lang="hu-HU" dirty="0"/>
              <a:t> a stratégia helyzetértékeléséről, 2012-05)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5981727"/>
              </p:ext>
            </p:extLst>
          </p:nvPr>
        </p:nvGraphicFramePr>
        <p:xfrm>
          <a:off x="2632364" y="824860"/>
          <a:ext cx="7204364" cy="49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95745" y="1482437"/>
            <a:ext cx="15655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rgbClr val="FF6600"/>
                </a:solidFill>
              </a:rPr>
              <a:t>Minőségi</a:t>
            </a:r>
          </a:p>
          <a:p>
            <a:pPr algn="ctr"/>
            <a:r>
              <a:rPr lang="hu-HU" sz="2200" b="1" dirty="0" smtClean="0">
                <a:solidFill>
                  <a:srgbClr val="FF6600"/>
                </a:solidFill>
              </a:rPr>
              <a:t>és mennyiségi adatok</a:t>
            </a:r>
          </a:p>
          <a:p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105891" y="304800"/>
            <a:ext cx="8160327" cy="754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2" algn="ctr"/>
            <a:r>
              <a:rPr lang="hu-HU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Logisztikai teljesítmény index </a:t>
            </a:r>
          </a:p>
          <a:p>
            <a:pPr algn="ctr"/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18656" y="4959927"/>
            <a:ext cx="231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rgbClr val="FF6600"/>
                </a:solidFill>
              </a:rPr>
              <a:t>Versenyképesség mérő eszköz</a:t>
            </a:r>
            <a:endParaRPr lang="hu-HU" sz="2200" b="1" dirty="0">
              <a:solidFill>
                <a:srgbClr val="FF66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002982" y="1330036"/>
            <a:ext cx="193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rgbClr val="FF6600"/>
                </a:solidFill>
              </a:rPr>
              <a:t>Részletes elemzés</a:t>
            </a:r>
            <a:endParaRPr lang="hu-HU" sz="2200" b="1" dirty="0">
              <a:solidFill>
                <a:srgbClr val="FF66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099964" y="4862947"/>
            <a:ext cx="1662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rgbClr val="FF6600"/>
                </a:solidFill>
              </a:rPr>
              <a:t>Nemzetközi és hazai nézőpont</a:t>
            </a:r>
            <a:endParaRPr lang="hu-HU" sz="2200" b="1" dirty="0">
              <a:solidFill>
                <a:srgbClr val="FF66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55818" y="5729368"/>
            <a:ext cx="451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V4 országok Logisztikai Teljesítményindexe ( LPI) -2007-2014 Saját szerkesztés </a:t>
            </a:r>
            <a:br>
              <a:rPr lang="hu-HU" dirty="0"/>
            </a:br>
            <a:r>
              <a:rPr lang="hu-HU" dirty="0"/>
              <a:t>Forrás</a:t>
            </a:r>
            <a:r>
              <a:rPr lang="hu-HU" b="1" dirty="0"/>
              <a:t>: </a:t>
            </a:r>
            <a:r>
              <a:rPr lang="hu-HU" dirty="0"/>
              <a:t>World Bank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346364" y="484912"/>
          <a:ext cx="11568546" cy="5181595"/>
        </p:xfrm>
        <a:graphic>
          <a:graphicData uri="http://schemas.openxmlformats.org/drawingml/2006/table">
            <a:tbl>
              <a:tblPr/>
              <a:tblGrid>
                <a:gridCol w="297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7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</a:rPr>
                        <a:t>Megnevezés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Lengyelország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Csehország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Szlovákia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</a:rPr>
                        <a:t>Magyarország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u-H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latin typeface="Times New Roman"/>
                          <a:ea typeface="Times New Roman"/>
                        </a:rPr>
                        <a:t>Ausztria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LPI Rangsor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LPI Eredmény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3.43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3.67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3.34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3.43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4.10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Vámok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33/3.27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19/3.58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32/3.28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49/3.2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15/3.79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Infrastruktúra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45/3.17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35/3.36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39/3.24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32/3.48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12/4.08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1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Nemzetközi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szállítmányozás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33/3.44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18/3.65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36/3.41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34/3.44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9/3.85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1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Logisztikai szakértelem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31/3.39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26/3.65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51/3.12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34/3.35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4/4.18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1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Nyomon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követhetőség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37/3.46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21/3.84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55/3.12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41/3.40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2/4.36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5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</a:rPr>
                        <a:t>Pontosság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37/3.80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28/3.94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</a:rPr>
                        <a:t>36/3.81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33/3.88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</a:rPr>
                        <a:t>7/4.37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163782" y="5915890"/>
            <a:ext cx="9324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2016-os LPI adatok – Magyarország a 31. helyen található</a:t>
            </a:r>
            <a:endParaRPr lang="hu-H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63782" y="161746"/>
            <a:ext cx="924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V4+AUSZTRIA LPI-2016 saját szerkesztés, </a:t>
            </a:r>
            <a:r>
              <a:rPr lang="hu-HU" dirty="0" smtClean="0"/>
              <a:t>Forrás</a:t>
            </a:r>
            <a:r>
              <a:rPr lang="hu-HU" dirty="0"/>
              <a:t>: World Bank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siliumglobalbusinessadvisors.com/wp-content/uploads/2012/07/international-logist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1" y="1080653"/>
            <a:ext cx="4285053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20145" y="734290"/>
            <a:ext cx="6470073" cy="553998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dkEdge"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>
                <a:solidFill>
                  <a:srgbClr val="0070C0"/>
                </a:solidFill>
              </a:rPr>
              <a:t>INTERDISZCIPLINÁRIS LOGISZTIKA</a:t>
            </a:r>
            <a:endParaRPr lang="hu-HU" sz="3000" b="1" dirty="0">
              <a:solidFill>
                <a:srgbClr val="0070C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292437" y="2148567"/>
            <a:ext cx="6096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 smtClean="0"/>
              <a:t>A logisztika, mint tudomány és gyakorlat, </a:t>
            </a:r>
            <a:r>
              <a:rPr lang="hu-HU" sz="2400" b="1" i="1" dirty="0" smtClean="0"/>
              <a:t>folyamatosan új elemekkel bővül</a:t>
            </a:r>
            <a:r>
              <a:rPr lang="hu-HU" sz="2400" i="1" dirty="0" smtClean="0"/>
              <a:t>; a szerzők más-más elemét kívánják hangsúlyozni ezen interdiszciplináris tudománynak, amely ma már az </a:t>
            </a:r>
          </a:p>
          <a:p>
            <a:endParaRPr lang="hu-HU" sz="2000" dirty="0" smtClean="0"/>
          </a:p>
          <a:p>
            <a:pPr lvl="1"/>
            <a:r>
              <a:rPr lang="hu-HU" sz="2400" b="1" dirty="0" smtClean="0"/>
              <a:t>- ellátási lánc (</a:t>
            </a:r>
            <a:r>
              <a:rPr lang="hu-HU" sz="2400" b="1" dirty="0" err="1" smtClean="0"/>
              <a:t>supply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chain</a:t>
            </a:r>
            <a:r>
              <a:rPr lang="hu-HU" sz="2400" b="1" dirty="0" smtClean="0"/>
              <a:t>)</a:t>
            </a:r>
            <a:r>
              <a:rPr lang="hu-HU" sz="2400" dirty="0" smtClean="0"/>
              <a:t>, illetve</a:t>
            </a:r>
          </a:p>
          <a:p>
            <a:pPr lvl="1"/>
            <a:r>
              <a:rPr lang="hu-HU" sz="2400" b="1" dirty="0" smtClean="0"/>
              <a:t>- értéklánc (</a:t>
            </a:r>
            <a:r>
              <a:rPr lang="hu-HU" sz="2400" b="1" dirty="0" err="1" smtClean="0"/>
              <a:t>value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chain</a:t>
            </a:r>
            <a:r>
              <a:rPr lang="hu-HU" sz="2400" b="1" dirty="0" smtClean="0"/>
              <a:t>)</a:t>
            </a:r>
            <a:r>
              <a:rPr lang="hu-HU" sz="2400" dirty="0" smtClean="0"/>
              <a:t>, vagy </a:t>
            </a:r>
          </a:p>
          <a:p>
            <a:pPr lvl="1"/>
            <a:r>
              <a:rPr lang="hu-HU" sz="2400" dirty="0" smtClean="0"/>
              <a:t>- újabban</a:t>
            </a:r>
            <a:r>
              <a:rPr lang="hu-HU" sz="2400" b="1" dirty="0" smtClean="0"/>
              <a:t> igény lánc (</a:t>
            </a:r>
            <a:r>
              <a:rPr lang="hu-HU" sz="2400" b="1" dirty="0" err="1" smtClean="0"/>
              <a:t>demand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chain</a:t>
            </a:r>
            <a:r>
              <a:rPr lang="hu-HU" sz="2400" b="1" dirty="0" smtClean="0"/>
              <a:t>)</a:t>
            </a:r>
            <a:r>
              <a:rPr lang="hu-HU" sz="2400" dirty="0" smtClean="0"/>
              <a:t> fogalmakkal jellemezhető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97382" y="1330037"/>
            <a:ext cx="55141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AJÁNLOTT IRODALOM</a:t>
            </a:r>
            <a:endParaRPr kumimoji="0" lang="hu-HU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86089" y="2607024"/>
            <a:ext cx="1064906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Földesi Péter [2006]: </a:t>
            </a: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Logisztika I-II</a:t>
            </a:r>
            <a:r>
              <a:rPr kumimoji="0" lang="hu-H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1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http://</a:t>
            </a: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vili.pmmf.hu/portal/documents/19217/19797/Logisztika_I-II.pdf</a:t>
            </a:r>
            <a:endParaRPr kumimoji="0" lang="hu-HU" sz="2400" b="0" i="1" u="none" strike="noStrike" kern="120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1" u="none" strike="noStrike" kern="120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1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Szegedi Zoltán,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Prezenszki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József [2017]: </a:t>
            </a:r>
            <a:r>
              <a:rPr kumimoji="0" lang="hu-H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Logisztikamenedzsment</a:t>
            </a: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Ötödik 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</a:t>
            </a:r>
            <a:r>
              <a:rPr kumimoji="0" lang="hu-H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könyvkénti</a:t>
            </a: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kiadás a negyedik átdolgozott, bővített kiadás </a:t>
            </a: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alapján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Kossuth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Kiadó [e-könyv] </a:t>
            </a:r>
          </a:p>
        </p:txBody>
      </p:sp>
      <p:pic>
        <p:nvPicPr>
          <p:cNvPr id="5" name="Picture 2" descr="http://uni-nke.hu/images/uni-nke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372041" y="222185"/>
            <a:ext cx="4819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Közszolgálati Logisztika - NKE közös 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modul</a:t>
            </a:r>
          </a:p>
        </p:txBody>
      </p:sp>
    </p:spTree>
    <p:extLst>
      <p:ext uri="{BB962C8B-B14F-4D97-AF65-F5344CB8AC3E}">
        <p14:creationId xmlns:p14="http://schemas.microsoft.com/office/powerpoint/2010/main" val="311977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30723" name="Vászon 20666"/>
          <p:cNvGrpSpPr>
            <a:grpSpLocks/>
          </p:cNvGrpSpPr>
          <p:nvPr/>
        </p:nvGrpSpPr>
        <p:grpSpPr bwMode="auto">
          <a:xfrm>
            <a:off x="4854956" y="431141"/>
            <a:ext cx="7228424" cy="4668982"/>
            <a:chOff x="1143" y="-425"/>
            <a:chExt cx="59517" cy="21678"/>
          </a:xfrm>
        </p:grpSpPr>
        <p:sp>
          <p:nvSpPr>
            <p:cNvPr id="30739" name="AutoShape 19"/>
            <p:cNvSpPr>
              <a:spLocks noChangeAspect="1" noChangeArrowheads="1"/>
            </p:cNvSpPr>
            <p:nvPr/>
          </p:nvSpPr>
          <p:spPr bwMode="auto">
            <a:xfrm>
              <a:off x="2710" y="-425"/>
              <a:ext cx="57950" cy="2167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738" name="Rectangle 10"/>
            <p:cNvSpPr>
              <a:spLocks noChangeArrowheads="1"/>
            </p:cNvSpPr>
            <p:nvPr/>
          </p:nvSpPr>
          <p:spPr bwMode="auto">
            <a:xfrm>
              <a:off x="1397" y="0"/>
              <a:ext cx="44583" cy="3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Irányítás és adminisztráció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7" name="Rectangle 11"/>
            <p:cNvSpPr>
              <a:spLocks noChangeArrowheads="1"/>
            </p:cNvSpPr>
            <p:nvPr/>
          </p:nvSpPr>
          <p:spPr bwMode="auto">
            <a:xfrm>
              <a:off x="1397" y="3428"/>
              <a:ext cx="44583" cy="3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Emberi erőforrások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6" name="Rectangle 12"/>
            <p:cNvSpPr>
              <a:spLocks noChangeArrowheads="1"/>
            </p:cNvSpPr>
            <p:nvPr/>
          </p:nvSpPr>
          <p:spPr bwMode="auto">
            <a:xfrm>
              <a:off x="1397" y="6857"/>
              <a:ext cx="44583" cy="3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Technológia fejlesztése</a:t>
              </a: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5" name="Rectangle 13"/>
            <p:cNvSpPr>
              <a:spLocks noChangeArrowheads="1"/>
            </p:cNvSpPr>
            <p:nvPr/>
          </p:nvSpPr>
          <p:spPr bwMode="auto">
            <a:xfrm>
              <a:off x="1397" y="10286"/>
              <a:ext cx="44583" cy="3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Beszerzés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143" y="14858"/>
              <a:ext cx="8002" cy="5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Befelé irányuló logisztika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3" name="Rectangle 15"/>
            <p:cNvSpPr>
              <a:spLocks noChangeArrowheads="1"/>
            </p:cNvSpPr>
            <p:nvPr/>
          </p:nvSpPr>
          <p:spPr bwMode="auto">
            <a:xfrm>
              <a:off x="10288" y="14858"/>
              <a:ext cx="8002" cy="5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Termelés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2" name="Rectangle 16"/>
            <p:cNvSpPr>
              <a:spLocks noChangeArrowheads="1"/>
            </p:cNvSpPr>
            <p:nvPr/>
          </p:nvSpPr>
          <p:spPr bwMode="auto">
            <a:xfrm>
              <a:off x="19431" y="14858"/>
              <a:ext cx="8001" cy="5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Kifelé irányuló logisztika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1" name="Rectangle 17"/>
            <p:cNvSpPr>
              <a:spLocks noChangeArrowheads="1"/>
            </p:cNvSpPr>
            <p:nvPr/>
          </p:nvSpPr>
          <p:spPr bwMode="auto">
            <a:xfrm>
              <a:off x="28578" y="14858"/>
              <a:ext cx="8002" cy="5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Marketing és értékesítés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Rectangle 18"/>
            <p:cNvSpPr>
              <a:spLocks noChangeArrowheads="1"/>
            </p:cNvSpPr>
            <p:nvPr/>
          </p:nvSpPr>
          <p:spPr bwMode="auto">
            <a:xfrm>
              <a:off x="37723" y="14858"/>
              <a:ext cx="8002" cy="5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Szerviz, utógon-dozás</a:t>
              </a: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Line 19"/>
            <p:cNvSpPr>
              <a:spLocks noChangeShapeType="1"/>
            </p:cNvSpPr>
            <p:nvPr/>
          </p:nvSpPr>
          <p:spPr bwMode="auto">
            <a:xfrm>
              <a:off x="8001" y="19430"/>
              <a:ext cx="3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" name="Line 20"/>
            <p:cNvSpPr>
              <a:spLocks noChangeShapeType="1"/>
            </p:cNvSpPr>
            <p:nvPr/>
          </p:nvSpPr>
          <p:spPr bwMode="auto">
            <a:xfrm>
              <a:off x="17146" y="19430"/>
              <a:ext cx="3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" name="Line 21"/>
            <p:cNvSpPr>
              <a:spLocks noChangeShapeType="1"/>
            </p:cNvSpPr>
            <p:nvPr/>
          </p:nvSpPr>
          <p:spPr bwMode="auto">
            <a:xfrm>
              <a:off x="26291" y="19430"/>
              <a:ext cx="3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" name="Line 22"/>
            <p:cNvSpPr>
              <a:spLocks noChangeShapeType="1"/>
            </p:cNvSpPr>
            <p:nvPr/>
          </p:nvSpPr>
          <p:spPr bwMode="auto">
            <a:xfrm>
              <a:off x="35436" y="19430"/>
              <a:ext cx="3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5" name="AutoShape 23"/>
            <p:cNvSpPr>
              <a:spLocks noChangeArrowheads="1"/>
            </p:cNvSpPr>
            <p:nvPr/>
          </p:nvSpPr>
          <p:spPr bwMode="auto">
            <a:xfrm rot="5400000">
              <a:off x="39941" y="9143"/>
              <a:ext cx="16002" cy="2286"/>
            </a:xfrm>
            <a:prstGeom prst="triangle">
              <a:avLst>
                <a:gd name="adj" fmla="val 490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pic>
          <p:nvPicPr>
            <p:cNvPr id="216" name="Picture 24" descr="MCBS00750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" y="6857"/>
              <a:ext cx="7468" cy="5410"/>
            </a:xfrm>
            <a:prstGeom prst="rect">
              <a:avLst/>
            </a:prstGeom>
            <a:noFill/>
          </p:spPr>
        </p:pic>
      </p:grpSp>
      <p:sp>
        <p:nvSpPr>
          <p:cNvPr id="21" name="Téglalap 20"/>
          <p:cNvSpPr/>
          <p:nvPr/>
        </p:nvSpPr>
        <p:spPr>
          <a:xfrm>
            <a:off x="4642089" y="6084834"/>
            <a:ext cx="539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hu-HU" sz="2400" b="1" dirty="0" smtClean="0">
                <a:solidFill>
                  <a:srgbClr val="CC00FF"/>
                </a:solidFill>
              </a:rPr>
              <a:t>A logisztika helye az értékláncban</a:t>
            </a:r>
            <a:endParaRPr lang="hu-HU" sz="2400" b="1" dirty="0">
              <a:solidFill>
                <a:srgbClr val="CC00FF"/>
              </a:solidFill>
            </a:endParaRPr>
          </a:p>
        </p:txBody>
      </p:sp>
      <p:pic>
        <p:nvPicPr>
          <p:cNvPr id="30750" name="Picture 30" descr="C:\Users\Toth Tundi\AppData\Local\Microsoft\Windows\Temporary Internet Files\Content.IE5\UBIXQYOS\greenr_magyartermé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2" y="257556"/>
            <a:ext cx="4266014" cy="1662684"/>
          </a:xfrm>
          <a:prstGeom prst="rect">
            <a:avLst/>
          </a:prstGeom>
          <a:noFill/>
        </p:spPr>
      </p:pic>
      <p:pic>
        <p:nvPicPr>
          <p:cNvPr id="30751" name="Picture 31" descr="C:\Program Files (x86)\Microsoft Office\MEDIA\CAGCAT10\j02832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84" y="3823716"/>
            <a:ext cx="4124515" cy="2741676"/>
          </a:xfrm>
          <a:prstGeom prst="rect">
            <a:avLst/>
          </a:prstGeom>
          <a:noFill/>
        </p:spPr>
      </p:pic>
      <p:sp>
        <p:nvSpPr>
          <p:cNvPr id="24" name="Lefelé nyíl 23"/>
          <p:cNvSpPr/>
          <p:nvPr/>
        </p:nvSpPr>
        <p:spPr>
          <a:xfrm>
            <a:off x="2260167" y="2091448"/>
            <a:ext cx="640080" cy="53035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56777" y="2765632"/>
            <a:ext cx="221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KERESETTSÉG</a:t>
            </a:r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2" name="Sávnyíl 1"/>
          <p:cNvSpPr/>
          <p:nvPr/>
        </p:nvSpPr>
        <p:spPr>
          <a:xfrm>
            <a:off x="2297368" y="2928395"/>
            <a:ext cx="609600" cy="1571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698625" y="2754274"/>
            <a:ext cx="194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ÉRTÉK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426321" y="5161134"/>
            <a:ext cx="461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 err="1"/>
              <a:t>Porter</a:t>
            </a:r>
            <a:r>
              <a:rPr lang="hu-HU" dirty="0"/>
              <a:t>-féle értéklánc</a:t>
            </a:r>
            <a:endParaRPr lang="hu-HU" b="1" dirty="0"/>
          </a:p>
          <a:p>
            <a:pPr algn="ctr"/>
            <a:r>
              <a:rPr lang="hu-HU" dirty="0"/>
              <a:t>Forrás: </a:t>
            </a:r>
            <a:r>
              <a:rPr lang="hu-HU" dirty="0" err="1"/>
              <a:t>Porter</a:t>
            </a:r>
            <a:r>
              <a:rPr lang="hu-HU" dirty="0"/>
              <a:t>, M. 1991.</a:t>
            </a:r>
            <a:endParaRPr lang="hu-HU" b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/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4693304"/>
              </p:ext>
            </p:extLst>
          </p:nvPr>
        </p:nvGraphicFramePr>
        <p:xfrm>
          <a:off x="5818909" y="803565"/>
          <a:ext cx="6045200" cy="509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1288473" y="0"/>
            <a:ext cx="3810000" cy="24245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PORTER-FÉLE ÉRTÉKLÁNC</a:t>
            </a:r>
            <a:endParaRPr lang="hu-HU" sz="2800" b="1" dirty="0"/>
          </a:p>
        </p:txBody>
      </p:sp>
      <p:pic>
        <p:nvPicPr>
          <p:cNvPr id="4" name="Kép 3" descr="gersliben, azaz az árpagyöngyben is van glutén. Az árpa is egy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45719"/>
            <a:ext cx="2272145" cy="1801198"/>
          </a:xfrm>
          <a:prstGeom prst="rect">
            <a:avLst/>
          </a:prstGeom>
        </p:spPr>
      </p:pic>
      <p:pic>
        <p:nvPicPr>
          <p:cNvPr id="5" name="Kép 4" descr="Mi az a csomagolás, amivel fényképezkednél? - Csomagolás Blo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4443845"/>
            <a:ext cx="3218873" cy="241415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87782" y="3048000"/>
            <a:ext cx="26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ALAPANYAG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52401" y="5237018"/>
            <a:ext cx="18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FOGYASZTÓ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6368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0" y="20504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3" name="Vászon 20667"/>
          <p:cNvGrpSpPr>
            <a:grpSpLocks/>
          </p:cNvGrpSpPr>
          <p:nvPr/>
        </p:nvGrpSpPr>
        <p:grpSpPr bwMode="auto">
          <a:xfrm>
            <a:off x="3048000" y="1372902"/>
            <a:ext cx="5600700" cy="1385456"/>
            <a:chOff x="0" y="0"/>
            <a:chExt cx="56007" cy="6858"/>
          </a:xfrm>
        </p:grpSpPr>
        <p:sp>
          <p:nvSpPr>
            <p:cNvPr id="4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6007" cy="685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286" y="1143"/>
              <a:ext cx="11875" cy="5715"/>
            </a:xfrm>
            <a:prstGeom prst="homePlate">
              <a:avLst>
                <a:gd name="adj" fmla="val 5194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Szállító értéklánca</a:t>
              </a:r>
              <a:endPara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6002" y="1143"/>
              <a:ext cx="12351" cy="5715"/>
            </a:xfrm>
            <a:prstGeom prst="homePlate">
              <a:avLst>
                <a:gd name="adj" fmla="val 5402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Termelő értéklánca</a:t>
              </a:r>
              <a:endPara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9718" y="1143"/>
              <a:ext cx="12021" cy="5245"/>
            </a:xfrm>
            <a:prstGeom prst="homePlate">
              <a:avLst>
                <a:gd name="adj" fmla="val 5729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Csatorna értéklánca</a:t>
              </a:r>
              <a:endPara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3434" y="1143"/>
              <a:ext cx="12573" cy="5715"/>
            </a:xfrm>
            <a:prstGeom prst="homePlate">
              <a:avLst>
                <a:gd name="adj" fmla="val 5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Fogyasztó értéklánca</a:t>
              </a:r>
              <a:endPara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2565136" y="320824"/>
            <a:ext cx="663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FF0066"/>
                </a:solidFill>
              </a:rPr>
              <a:t>A </a:t>
            </a:r>
            <a:r>
              <a:rPr lang="hu-HU" sz="4000" dirty="0" err="1">
                <a:solidFill>
                  <a:srgbClr val="FF0066"/>
                </a:solidFill>
              </a:rPr>
              <a:t>Porter</a:t>
            </a:r>
            <a:r>
              <a:rPr lang="hu-HU" sz="4000" dirty="0">
                <a:solidFill>
                  <a:srgbClr val="FF0066"/>
                </a:solidFill>
              </a:rPr>
              <a:t>-féle értékrendszer</a:t>
            </a:r>
          </a:p>
        </p:txBody>
      </p:sp>
      <p:pic>
        <p:nvPicPr>
          <p:cNvPr id="10" name="Kép 9" descr="&lt;strong&gt;Profit&lt;/strong&gt; High Five Graph in Perspect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9" y="3780121"/>
            <a:ext cx="3593651" cy="223492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403272" y="3780121"/>
            <a:ext cx="62899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b="1" dirty="0"/>
              <a:t>a logisztikai szolgáltatások értéke hozzáadódik </a:t>
            </a:r>
            <a:r>
              <a:rPr lang="hu-HU" sz="2200" dirty="0"/>
              <a:t>a vállalat </a:t>
            </a:r>
            <a:r>
              <a:rPr lang="hu-HU" sz="2200" dirty="0" smtClean="0"/>
              <a:t>teljesítményéhez</a:t>
            </a:r>
            <a:r>
              <a:rPr lang="hu-HU" sz="2200" dirty="0"/>
              <a:t>, és növeli a vállalat </a:t>
            </a:r>
            <a:r>
              <a:rPr lang="hu-HU" sz="2200" dirty="0" smtClean="0"/>
              <a:t>nyereségét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/>
              <a:t>a logisztikai tevékenységeket az elsődleges aktivitások közé sorolja, tehát </a:t>
            </a:r>
            <a:r>
              <a:rPr lang="hu-HU" sz="2200" b="1" dirty="0"/>
              <a:t>nem elhanyagolható </a:t>
            </a:r>
            <a:r>
              <a:rPr lang="hu-HU" sz="2200" dirty="0"/>
              <a:t>a </a:t>
            </a:r>
            <a:r>
              <a:rPr lang="hu-HU" sz="2200" dirty="0" smtClean="0"/>
              <a:t>létük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200" dirty="0"/>
              <a:t>a</a:t>
            </a:r>
            <a:r>
              <a:rPr lang="hu-HU" sz="2200" dirty="0" smtClean="0"/>
              <a:t> </a:t>
            </a:r>
            <a:r>
              <a:rPr lang="hu-HU" sz="2200" dirty="0"/>
              <a:t>rendszer célja a </a:t>
            </a:r>
            <a:r>
              <a:rPr lang="hu-HU" sz="2200" b="1" dirty="0"/>
              <a:t>logisztikai költségek csökkentése</a:t>
            </a:r>
            <a:r>
              <a:rPr lang="hu-HU" sz="2200" dirty="0"/>
              <a:t>, mely által növekszik a nyereség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722418" y="3205019"/>
            <a:ext cx="659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dirty="0"/>
              <a:t>A </a:t>
            </a:r>
            <a:r>
              <a:rPr lang="hu-HU" dirty="0" err="1"/>
              <a:t>Porter</a:t>
            </a:r>
            <a:r>
              <a:rPr lang="hu-HU" dirty="0"/>
              <a:t>-féle </a:t>
            </a:r>
            <a:r>
              <a:rPr lang="hu-HU" dirty="0" smtClean="0"/>
              <a:t>értékrendszer</a:t>
            </a:r>
            <a:r>
              <a:rPr lang="hu-HU" b="1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Porter</a:t>
            </a:r>
            <a:r>
              <a:rPr lang="hu-HU" dirty="0"/>
              <a:t>, M., 1991)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1008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4036" y="415636"/>
            <a:ext cx="633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ÖSSZKÖLTSÉG SZEMLÉLET </a:t>
            </a:r>
            <a:endParaRPr lang="hu-HU" sz="3200" b="1" dirty="0"/>
          </a:p>
        </p:txBody>
      </p:sp>
      <p:pic>
        <p:nvPicPr>
          <p:cNvPr id="3" name="Kép 2" descr="ábra020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2" y="1089563"/>
            <a:ext cx="5202468" cy="3239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5922817" y="1678367"/>
            <a:ext cx="5659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logisztikai folyamatok menedzselésének legfontosabb eszköze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vállalkozásnak  </a:t>
            </a:r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logisztikai összköltség, mintsem az egyes tevékenységek költségeinek csökkentésére kell </a:t>
            </a:r>
            <a:r>
              <a:rPr lang="hu-H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törekednie</a:t>
            </a:r>
          </a:p>
          <a:p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252802" y="4606818"/>
            <a:ext cx="3810000" cy="1371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KÉSZTERMÉK ELOSZTÓ KÖZPONT LÉTREHOZÁSA</a:t>
            </a:r>
            <a:endParaRPr lang="hu-HU" dirty="0"/>
          </a:p>
        </p:txBody>
      </p:sp>
      <p:sp>
        <p:nvSpPr>
          <p:cNvPr id="6" name="Szaggatott nyíl jobbra 5"/>
          <p:cNvSpPr/>
          <p:nvPr/>
        </p:nvSpPr>
        <p:spPr>
          <a:xfrm>
            <a:off x="4350572" y="4946255"/>
            <a:ext cx="1981200" cy="692727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Hogyan őrizzük meg pénzünk értékállóságát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60" y="3554653"/>
            <a:ext cx="2964295" cy="165982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470072" y="5292619"/>
            <a:ext cx="5430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i="1" dirty="0" smtClean="0"/>
              <a:t>Csökkenthető a készlettartási és raktározási költség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200" i="1" dirty="0" smtClean="0"/>
              <a:t>DE SZÁLLÍTÁSI KÖLTSÉGEK EMELKEDÉSE!</a:t>
            </a:r>
            <a:endParaRPr lang="hu-HU" sz="2200" i="1" dirty="0"/>
          </a:p>
        </p:txBody>
      </p:sp>
    </p:spTree>
    <p:extLst>
      <p:ext uri="{BB962C8B-B14F-4D97-AF65-F5344CB8AC3E}">
        <p14:creationId xmlns:p14="http://schemas.microsoft.com/office/powerpoint/2010/main" val="4460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ow To Irritate Others With The DISC Model | Guy Harris: Th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6" y="2184591"/>
            <a:ext cx="3530383" cy="352020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8533" y="407670"/>
            <a:ext cx="1184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LOGISZTIKAI SZOLGÁLTATÁSI SZÍNVONAL FŐ MUTATÓI</a:t>
            </a:r>
            <a:endParaRPr lang="hu-HU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6012357"/>
              </p:ext>
            </p:extLst>
          </p:nvPr>
        </p:nvGraphicFramePr>
        <p:xfrm>
          <a:off x="3876169" y="12359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360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&lt;strong&gt;profit&lt;/strong&gt;-inc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29" y="3052592"/>
            <a:ext cx="5149166" cy="3429645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252827" y="309489"/>
            <a:ext cx="6154953" cy="2560223"/>
          </a:xfrm>
          <a:prstGeom prst="cloudCallout">
            <a:avLst>
              <a:gd name="adj1" fmla="val -20833"/>
              <a:gd name="adj2" fmla="val 10568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hu-HU" sz="2200" b="1" dirty="0" smtClean="0"/>
              <a:t>ÚJ MÓDSZEREK KIDOLGOZÁSA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hu-HU" sz="2200" b="1" dirty="0" smtClean="0"/>
              <a:t>BEVÉTEL NÖVELÉSE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hu-HU" sz="2200" b="1" dirty="0" smtClean="0"/>
              <a:t>KÖLTSÉGEK CSÖKKENTÉSE</a:t>
            </a:r>
            <a:endParaRPr lang="hu-HU" sz="22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407781" y="1589600"/>
            <a:ext cx="4909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LOGISZTIKAI KÖLTSÉGEK</a:t>
            </a:r>
          </a:p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358595" y="4584534"/>
            <a:ext cx="471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ÖSSZKÖLTSÉG 8-43%-a</a:t>
            </a:r>
            <a:endParaRPr lang="hu-H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aggatott nyíl jobbra 13"/>
          <p:cNvSpPr/>
          <p:nvPr/>
        </p:nvSpPr>
        <p:spPr>
          <a:xfrm rot="5400000">
            <a:off x="8407178" y="3042044"/>
            <a:ext cx="910833" cy="49227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495310" y="476634"/>
            <a:ext cx="41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ÖSSZKÖLTSÉG SZEMLÉLET</a:t>
            </a:r>
            <a:endParaRPr lang="hu-H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5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362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362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1143000"/>
          </a:xfrm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altLang="hu-HU" sz="3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logisztika fogalma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74826" y="1196976"/>
            <a:ext cx="8435975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hu-HU" altLang="hu-HU" sz="2400" b="1"/>
              <a:t>A </a:t>
            </a:r>
            <a:r>
              <a:rPr lang="hu-HU" altLang="hu-HU" sz="2400" b="1">
                <a:solidFill>
                  <a:srgbClr val="008000"/>
                </a:solidFill>
              </a:rPr>
              <a:t>logisztika</a:t>
            </a:r>
            <a:r>
              <a:rPr lang="hu-HU" altLang="hu-HU" sz="2400" b="1">
                <a:solidFill>
                  <a:schemeClr val="accent2"/>
                </a:solidFill>
              </a:rPr>
              <a:t> </a:t>
            </a:r>
            <a:r>
              <a:rPr lang="hu-HU" altLang="hu-HU" sz="2400" b="1"/>
              <a:t>az anyag, az energia, a munkaerő, az információ rendszeren belüli és rendszerek közötti áramlásával foglalkozó </a:t>
            </a:r>
            <a:r>
              <a:rPr lang="hu-HU" altLang="hu-HU" sz="2400" b="1">
                <a:solidFill>
                  <a:srgbClr val="008000"/>
                </a:solidFill>
              </a:rPr>
              <a:t>interdiszciplináris tudomány</a:t>
            </a:r>
            <a:r>
              <a:rPr lang="hu-HU" altLang="hu-HU" sz="2400" b="1"/>
              <a:t>, melynek feladata az egész rendszer optimalizálása azzal a céllal, hogy adott ráfordítások mellett minél nagyobb hatékonyság legyen elérhető.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hu-HU" altLang="hu-HU" sz="2400" b="1"/>
              <a:t>Természetesen nemcsak a hadászatban, hanem a </a:t>
            </a:r>
            <a:r>
              <a:rPr lang="hu-HU" altLang="hu-HU" sz="2400" b="1">
                <a:solidFill>
                  <a:srgbClr val="008000"/>
                </a:solidFill>
              </a:rPr>
              <a:t>„civil”</a:t>
            </a:r>
            <a:r>
              <a:rPr lang="hu-HU" altLang="hu-HU" sz="2400" b="1"/>
              <a:t> életben is felismerték a logisztika jelentőségét. Olyannyira, hogy </a:t>
            </a:r>
            <a:r>
              <a:rPr lang="hu-HU" altLang="hu-HU" sz="2400" b="1">
                <a:solidFill>
                  <a:srgbClr val="008000"/>
                </a:solidFill>
              </a:rPr>
              <a:t>nemcsak módszerként</a:t>
            </a:r>
            <a:r>
              <a:rPr lang="hu-HU" altLang="hu-HU" sz="2400" b="1"/>
              <a:t>, vállalati gyakorlatként, hanem </a:t>
            </a:r>
            <a:r>
              <a:rPr lang="hu-HU" altLang="hu-HU" sz="2400" b="1">
                <a:solidFill>
                  <a:srgbClr val="008000"/>
                </a:solidFill>
              </a:rPr>
              <a:t>„filozófiaként” is értelmezhetjük</a:t>
            </a:r>
            <a:r>
              <a:rPr lang="hu-HU" altLang="hu-HU" sz="2400" b="1"/>
              <a:t>. Ez a megállapítás a vevők (megrendelők, felhasználók) igényeinek minél szélesebb körű kielégítésére vonatkozik</a:t>
            </a:r>
          </a:p>
        </p:txBody>
      </p:sp>
      <p:pic>
        <p:nvPicPr>
          <p:cNvPr id="7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5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362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362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altLang="hu-HU" sz="3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logisztika fogalma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47850" y="1341439"/>
            <a:ext cx="8191500" cy="3959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hu-HU" altLang="hu-HU" sz="2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A logisztika az anyagok 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hu-HU" altLang="hu-HU" sz="2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- a forrásoktól a végső fogyasztókig terjedő -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hu-HU" altLang="hu-HU" sz="26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fizikai áramlásának</a:t>
            </a:r>
            <a:r>
              <a:rPr lang="hu-HU" altLang="hu-HU" sz="2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2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szervezésével</a:t>
            </a:r>
            <a:r>
              <a:rPr lang="hu-HU" altLang="hu-HU" sz="2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és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hu-HU" altLang="hu-HU" sz="2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irányításával</a:t>
            </a:r>
            <a:r>
              <a:rPr lang="hu-HU" altLang="hu-HU" sz="2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(menedzsmentjével) </a:t>
            </a:r>
            <a:r>
              <a:rPr lang="hu-HU" altLang="hu-HU" sz="2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foglalkozik</a:t>
            </a:r>
            <a:r>
              <a:rPr lang="hu-HU" altLang="hu-HU" sz="2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endParaRPr lang="hu-HU" altLang="hu-HU" sz="30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071813" y="4652964"/>
            <a:ext cx="5853112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 </a:t>
            </a:r>
            <a:r>
              <a:rPr lang="hu-HU" altLang="hu-HU" sz="28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logisztika</a:t>
            </a:r>
            <a:r>
              <a:rPr lang="hu-HU" altLang="hu-HU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az </a:t>
            </a:r>
            <a:r>
              <a:rPr lang="hu-HU" altLang="hu-HU" sz="28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ellátás tudománya</a:t>
            </a:r>
          </a:p>
        </p:txBody>
      </p:sp>
      <p:pic>
        <p:nvPicPr>
          <p:cNvPr id="8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4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5950" y="1196976"/>
            <a:ext cx="8064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logisztikát az 5M segítségével következőképpen tudjuk szemléletesen megmagyarázni: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63751" y="2674938"/>
            <a:ext cx="6913563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A logisztika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hu-HU" altLang="hu-HU" sz="2400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egfelelő anyag, eszköz, személy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hu-HU" altLang="hu-HU" sz="2400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egfelelő helyre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hu-HU" altLang="hu-HU" sz="2400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egfelelő időben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hu-HU" altLang="hu-HU" sz="2400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egfelelő mennyiségben és minőségben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hu-HU" altLang="hu-HU" sz="2400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egfelelő költségek mellett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dirty="0">
                <a:solidFill>
                  <a:srgbClr val="000000"/>
                </a:solidFill>
                <a:latin typeface="Arial" charset="0"/>
              </a:rPr>
              <a:t>			történő eljuttatását jelenti.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altLang="hu-HU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logisztika fogalma</a:t>
            </a:r>
          </a:p>
        </p:txBody>
      </p:sp>
      <p:pic>
        <p:nvPicPr>
          <p:cNvPr id="7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362200" y="5943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135188" y="1557339"/>
            <a:ext cx="7713662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logisztika azzal foglakozik (7M), hogy</a:t>
            </a:r>
            <a:endParaRPr lang="hu-HU" altLang="hu-H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 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árut (szolgáltatást),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mennyiségben,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minőségben,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időben,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helyen,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ügyfél, fogyasztó számára,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 a </a:t>
            </a:r>
            <a:r>
              <a:rPr lang="hu-HU" altLang="hu-HU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megfelelő</a:t>
            </a: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ár mellett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lehessen az adott helyre eljuttatni.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altLang="hu-HU" sz="3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logisztika fogalma</a:t>
            </a:r>
          </a:p>
        </p:txBody>
      </p:sp>
      <p:pic>
        <p:nvPicPr>
          <p:cNvPr id="7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4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03613" y="333375"/>
            <a:ext cx="61214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LOGISZTIKA </a:t>
            </a:r>
            <a:r>
              <a:rPr lang="hu-HU" altLang="hu-H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TERÜLETEI</a:t>
            </a:r>
            <a:endParaRPr lang="hu-HU" alt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468563" y="2319338"/>
            <a:ext cx="1827212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Versenyszféra szereplői</a:t>
            </a:r>
          </a:p>
        </p:txBody>
      </p:sp>
      <p:sp>
        <p:nvSpPr>
          <p:cNvPr id="7" name="Téglalap 6"/>
          <p:cNvSpPr/>
          <p:nvPr/>
        </p:nvSpPr>
        <p:spPr>
          <a:xfrm>
            <a:off x="4721226" y="1204914"/>
            <a:ext cx="2447925" cy="503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LOGISZTIKA</a:t>
            </a:r>
          </a:p>
        </p:txBody>
      </p:sp>
      <p:sp>
        <p:nvSpPr>
          <p:cNvPr id="8" name="Téglalap 7"/>
          <p:cNvSpPr/>
          <p:nvPr/>
        </p:nvSpPr>
        <p:spPr>
          <a:xfrm>
            <a:off x="6396038" y="2319339"/>
            <a:ext cx="2819400" cy="720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KÖLTSÉGVETÉSI (KÖZ-</a:t>
            </a:r>
          </a:p>
          <a:p>
            <a:pPr algn="ctr">
              <a:defRPr/>
            </a:pPr>
            <a:r>
              <a:rPr lang="hu-H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SZOLGÁLATI) SZERVEK</a:t>
            </a:r>
          </a:p>
        </p:txBody>
      </p:sp>
      <p:sp>
        <p:nvSpPr>
          <p:cNvPr id="9" name="Lefelé nyíl 8"/>
          <p:cNvSpPr/>
          <p:nvPr/>
        </p:nvSpPr>
        <p:spPr>
          <a:xfrm rot="17188161">
            <a:off x="6805613" y="1419225"/>
            <a:ext cx="347662" cy="1189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  <a:latin typeface="Arial"/>
            </a:endParaRPr>
          </a:p>
        </p:txBody>
      </p:sp>
      <p:sp>
        <p:nvSpPr>
          <p:cNvPr id="33800" name="Téglalap 12"/>
          <p:cNvSpPr>
            <a:spLocks noChangeArrowheads="1"/>
          </p:cNvSpPr>
          <p:nvPr/>
        </p:nvSpPr>
        <p:spPr bwMode="auto">
          <a:xfrm>
            <a:off x="1550989" y="5926139"/>
            <a:ext cx="90185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 b="1">
                <a:solidFill>
                  <a:srgbClr val="000000"/>
                </a:solidFill>
                <a:latin typeface="Calibri" panose="020F0502020204030204" pitchFamily="34" charset="0"/>
              </a:rPr>
              <a:t>Forrás:  </a:t>
            </a: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Közszolgálati logisztika. Nemzeti Közszolgálati Egyetem, Budapest. Egyetemi jegyzet 2013. 2. fejezet. Közigazgatási logisztika. p 109-143. (Prof. Dr. Bukovics István – Dr. Potóczki György) Nemzeti Közszolgálati és Tankönyvkiadó Budapest, 2013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924176" y="3573463"/>
            <a:ext cx="1827213" cy="576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Közigazgatási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789488" y="3573463"/>
            <a:ext cx="1827212" cy="57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Katonai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645276" y="3573463"/>
            <a:ext cx="1827213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Rendőrségi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472488" y="3573463"/>
            <a:ext cx="2195512" cy="5762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Katasztrófavédelem</a:t>
            </a:r>
          </a:p>
        </p:txBody>
      </p:sp>
      <p:sp>
        <p:nvSpPr>
          <p:cNvPr id="15" name="Lefelé nyíl 14"/>
          <p:cNvSpPr/>
          <p:nvPr/>
        </p:nvSpPr>
        <p:spPr>
          <a:xfrm rot="4173002">
            <a:off x="4518025" y="1447800"/>
            <a:ext cx="349250" cy="1187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6" name="Egyenes összekötő nyíllal 15"/>
          <p:cNvCxnSpPr>
            <a:stCxn id="8" idx="2"/>
            <a:endCxn id="11" idx="0"/>
          </p:cNvCxnSpPr>
          <p:nvPr/>
        </p:nvCxnSpPr>
        <p:spPr>
          <a:xfrm flipH="1">
            <a:off x="3836988" y="3040063"/>
            <a:ext cx="396875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8" idx="2"/>
            <a:endCxn id="12" idx="0"/>
          </p:cNvCxnSpPr>
          <p:nvPr/>
        </p:nvCxnSpPr>
        <p:spPr>
          <a:xfrm flipH="1">
            <a:off x="5703888" y="3040063"/>
            <a:ext cx="210185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8" idx="2"/>
            <a:endCxn id="13" idx="0"/>
          </p:cNvCxnSpPr>
          <p:nvPr/>
        </p:nvCxnSpPr>
        <p:spPr>
          <a:xfrm flipH="1">
            <a:off x="7558088" y="3040063"/>
            <a:ext cx="24765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8" idx="2"/>
            <a:endCxn id="14" idx="0"/>
          </p:cNvCxnSpPr>
          <p:nvPr/>
        </p:nvCxnSpPr>
        <p:spPr>
          <a:xfrm>
            <a:off x="7805738" y="3040063"/>
            <a:ext cx="17653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1624013" y="4652963"/>
            <a:ext cx="2239962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Államigazgatási</a:t>
            </a:r>
          </a:p>
          <a:p>
            <a:pPr algn="ctr"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szektor</a:t>
            </a:r>
          </a:p>
        </p:txBody>
      </p:sp>
      <p:sp>
        <p:nvSpPr>
          <p:cNvPr id="21" name="Téglalap 20"/>
          <p:cNvSpPr/>
          <p:nvPr/>
        </p:nvSpPr>
        <p:spPr>
          <a:xfrm>
            <a:off x="3986213" y="4652963"/>
            <a:ext cx="2038350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Önkormányzati szektor</a:t>
            </a:r>
          </a:p>
        </p:txBody>
      </p:sp>
      <p:sp>
        <p:nvSpPr>
          <p:cNvPr id="22" name="Téglalap 21"/>
          <p:cNvSpPr/>
          <p:nvPr/>
        </p:nvSpPr>
        <p:spPr>
          <a:xfrm>
            <a:off x="6130925" y="4652963"/>
            <a:ext cx="4357688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Költségvetési/Önkormányzati forrásban részesülő szervezetek</a:t>
            </a:r>
          </a:p>
        </p:txBody>
      </p:sp>
      <p:cxnSp>
        <p:nvCxnSpPr>
          <p:cNvPr id="23" name="Egyenes összekötő nyíllal 22"/>
          <p:cNvCxnSpPr>
            <a:stCxn id="11" idx="2"/>
            <a:endCxn id="20" idx="0"/>
          </p:cNvCxnSpPr>
          <p:nvPr/>
        </p:nvCxnSpPr>
        <p:spPr>
          <a:xfrm flipH="1">
            <a:off x="2744789" y="4149725"/>
            <a:ext cx="1093787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11" idx="2"/>
            <a:endCxn id="21" idx="0"/>
          </p:cNvCxnSpPr>
          <p:nvPr/>
        </p:nvCxnSpPr>
        <p:spPr>
          <a:xfrm>
            <a:off x="3838576" y="4149725"/>
            <a:ext cx="1166813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11" idx="2"/>
            <a:endCxn id="22" idx="0"/>
          </p:cNvCxnSpPr>
          <p:nvPr/>
        </p:nvCxnSpPr>
        <p:spPr>
          <a:xfrm>
            <a:off x="3838575" y="4149725"/>
            <a:ext cx="4470400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6" name="Téglalap 36"/>
          <p:cNvSpPr>
            <a:spLocks noChangeArrowheads="1"/>
          </p:cNvSpPr>
          <p:nvPr/>
        </p:nvSpPr>
        <p:spPr bwMode="auto">
          <a:xfrm>
            <a:off x="1624014" y="1301750"/>
            <a:ext cx="298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ÁROP-2.2.19-2013-2013-0001</a:t>
            </a:r>
          </a:p>
        </p:txBody>
      </p:sp>
      <p:pic>
        <p:nvPicPr>
          <p:cNvPr id="26" name="Picture 2" descr="http://uni-nke.hu/images/uni-nke-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9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371725" y="49214"/>
            <a:ext cx="8229600" cy="8588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sz="2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charset="0"/>
              </a:rPr>
              <a:t>LOGISZTIKA TERÜLETEI</a:t>
            </a:r>
          </a:p>
        </p:txBody>
      </p:sp>
      <p:sp>
        <p:nvSpPr>
          <p:cNvPr id="34819" name="Téglalap 5"/>
          <p:cNvSpPr>
            <a:spLocks noChangeArrowheads="1"/>
          </p:cNvSpPr>
          <p:nvPr/>
        </p:nvSpPr>
        <p:spPr bwMode="auto">
          <a:xfrm>
            <a:off x="1452563" y="2422525"/>
            <a:ext cx="241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beszerzés/ellátás,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termelés,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disztribúció/elosztás,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visszutas logisztika</a:t>
            </a:r>
          </a:p>
        </p:txBody>
      </p:sp>
      <p:sp>
        <p:nvSpPr>
          <p:cNvPr id="7" name="Téglalap 6"/>
          <p:cNvSpPr/>
          <p:nvPr/>
        </p:nvSpPr>
        <p:spPr>
          <a:xfrm>
            <a:off x="1508126" y="1452563"/>
            <a:ext cx="1827213" cy="576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Közigazgatási</a:t>
            </a:r>
            <a:endParaRPr lang="hu-H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25876" y="1460501"/>
            <a:ext cx="1827213" cy="5762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Katonai</a:t>
            </a:r>
          </a:p>
        </p:txBody>
      </p:sp>
      <p:sp>
        <p:nvSpPr>
          <p:cNvPr id="34822" name="Téglalap 9"/>
          <p:cNvSpPr>
            <a:spLocks noChangeArrowheads="1"/>
          </p:cNvSpPr>
          <p:nvPr/>
        </p:nvSpPr>
        <p:spPr bwMode="auto">
          <a:xfrm>
            <a:off x="8164514" y="2189164"/>
            <a:ext cx="2771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Ellátás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Anyagi biztosítás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Technikai biztosítás és javítás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Szállítás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Raktározás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Gazdálkodás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Egészségügyi biztosítás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>
                <a:solidFill>
                  <a:srgbClr val="000000"/>
                </a:solidFill>
                <a:latin typeface="Calibri" panose="020F0502020204030204" pitchFamily="34" charset="0"/>
              </a:rPr>
              <a:t>Adományok és segélyszállítmányok kezelése</a:t>
            </a:r>
          </a:p>
        </p:txBody>
      </p:sp>
      <p:sp>
        <p:nvSpPr>
          <p:cNvPr id="11" name="Téglalap 10"/>
          <p:cNvSpPr/>
          <p:nvPr/>
        </p:nvSpPr>
        <p:spPr>
          <a:xfrm>
            <a:off x="8164514" y="1485901"/>
            <a:ext cx="2503487" cy="5762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Katasztrófavédelem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240463" y="1485901"/>
            <a:ext cx="182721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Rendőrségi</a:t>
            </a:r>
            <a:endParaRPr lang="hu-H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4825" name="Szövegdoboz 12"/>
          <p:cNvSpPr txBox="1">
            <a:spLocks noChangeArrowheads="1"/>
          </p:cNvSpPr>
          <p:nvPr/>
        </p:nvSpPr>
        <p:spPr bwMode="auto">
          <a:xfrm>
            <a:off x="1531939" y="1082675"/>
            <a:ext cx="193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Potóczky György</a:t>
            </a:r>
          </a:p>
        </p:txBody>
      </p:sp>
      <p:sp>
        <p:nvSpPr>
          <p:cNvPr id="34826" name="Szövegdoboz 13"/>
          <p:cNvSpPr txBox="1">
            <a:spLocks noChangeArrowheads="1"/>
          </p:cNvSpPr>
          <p:nvPr/>
        </p:nvSpPr>
        <p:spPr bwMode="auto">
          <a:xfrm>
            <a:off x="3827463" y="1090614"/>
            <a:ext cx="1935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Báthy Sándor</a:t>
            </a:r>
          </a:p>
        </p:txBody>
      </p:sp>
      <p:sp>
        <p:nvSpPr>
          <p:cNvPr id="34827" name="Szövegdoboz 14"/>
          <p:cNvSpPr txBox="1">
            <a:spLocks noChangeArrowheads="1"/>
          </p:cNvSpPr>
          <p:nvPr/>
        </p:nvSpPr>
        <p:spPr bwMode="auto">
          <a:xfrm>
            <a:off x="6186489" y="1090614"/>
            <a:ext cx="193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Németh Gyula</a:t>
            </a:r>
          </a:p>
        </p:txBody>
      </p:sp>
      <p:sp>
        <p:nvSpPr>
          <p:cNvPr id="34828" name="Szövegdoboz 15"/>
          <p:cNvSpPr txBox="1">
            <a:spLocks noChangeArrowheads="1"/>
          </p:cNvSpPr>
          <p:nvPr/>
        </p:nvSpPr>
        <p:spPr bwMode="auto">
          <a:xfrm>
            <a:off x="8732838" y="1116013"/>
            <a:ext cx="193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Tollár Tibor</a:t>
            </a:r>
          </a:p>
        </p:txBody>
      </p:sp>
      <p:sp>
        <p:nvSpPr>
          <p:cNvPr id="34829" name="Szövegdoboz 16"/>
          <p:cNvSpPr txBox="1">
            <a:spLocks noChangeArrowheads="1"/>
          </p:cNvSpPr>
          <p:nvPr/>
        </p:nvSpPr>
        <p:spPr bwMode="auto">
          <a:xfrm>
            <a:off x="1739901" y="6483350"/>
            <a:ext cx="5305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* A”Közszolgálati logisztika” egyetemi jegyzet szerzői</a:t>
            </a:r>
          </a:p>
        </p:txBody>
      </p:sp>
      <p:sp>
        <p:nvSpPr>
          <p:cNvPr id="18" name="Téglalap 17"/>
          <p:cNvSpPr/>
          <p:nvPr/>
        </p:nvSpPr>
        <p:spPr>
          <a:xfrm>
            <a:off x="3571875" y="2090738"/>
            <a:ext cx="2336800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Termelői (előállítói) logisztika</a:t>
            </a:r>
          </a:p>
          <a:p>
            <a:pPr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Kutatás. Tervezés, Fejlesztés, Gyártás</a:t>
            </a:r>
          </a:p>
          <a:p>
            <a:pPr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anyagi eszközök átvétele</a:t>
            </a:r>
          </a:p>
          <a:p>
            <a:pPr algn="ctr">
              <a:defRPr/>
            </a:pPr>
            <a:r>
              <a:rPr lang="hu-HU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Fogyasztói (felhasználói) logisztika</a:t>
            </a:r>
          </a:p>
          <a:p>
            <a:pPr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Termékek átvétele</a:t>
            </a:r>
          </a:p>
          <a:p>
            <a:pPr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tárolás, szállítás,  karbantartás</a:t>
            </a:r>
          </a:p>
          <a:p>
            <a:pPr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anyagok elosztása</a:t>
            </a:r>
          </a:p>
          <a:p>
            <a:pPr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4831" name="Téglalap 18"/>
          <p:cNvSpPr>
            <a:spLocks noChangeArrowheads="1"/>
          </p:cNvSpPr>
          <p:nvPr/>
        </p:nvSpPr>
        <p:spPr bwMode="auto">
          <a:xfrm>
            <a:off x="6145214" y="2200275"/>
            <a:ext cx="23272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Anyagi-technikai ellátás;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Üzemeltetés-üzembentartás 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elhelyezési-infrastruktúra 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Szolgáltatás;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Szállítási;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800">
                <a:solidFill>
                  <a:srgbClr val="000000"/>
                </a:solidFill>
                <a:latin typeface="Calibri" panose="020F0502020204030204" pitchFamily="34" charset="0"/>
              </a:rPr>
              <a:t>Humán.</a:t>
            </a:r>
          </a:p>
        </p:txBody>
      </p:sp>
      <p:pic>
        <p:nvPicPr>
          <p:cNvPr id="34832" name="Kép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5516564"/>
            <a:ext cx="2159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uni-nke.hu/images/uni-nke-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87"/>
            <a:ext cx="3034145" cy="1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0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419</TotalTime>
  <Words>1616</Words>
  <Application>Microsoft Office PowerPoint</Application>
  <PresentationFormat>Szélesvásznú</PresentationFormat>
  <Paragraphs>373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Lucida Sans</vt:lpstr>
      <vt:lpstr>Times New Roman</vt:lpstr>
      <vt:lpstr>Verdana</vt:lpstr>
      <vt:lpstr>Wingdings</vt:lpstr>
      <vt:lpstr>Office-téma</vt:lpstr>
      <vt:lpstr>Alapértelmezett terv</vt:lpstr>
      <vt:lpstr>A logisztikai alapjai 2020 </vt:lpstr>
      <vt:lpstr>PowerPoint-bemutató</vt:lpstr>
      <vt:lpstr>PowerPoint-bemutató</vt:lpstr>
      <vt:lpstr>A logisztika fogalma</vt:lpstr>
      <vt:lpstr>A logisztika fogalma</vt:lpstr>
      <vt:lpstr>A logisztika fogalma</vt:lpstr>
      <vt:lpstr>A logisztika fogalma</vt:lpstr>
      <vt:lpstr>PowerPoint-bemutató</vt:lpstr>
      <vt:lpstr>LOGISZTIKA TERÜLETEI</vt:lpstr>
      <vt:lpstr>PowerPoint-bemutató</vt:lpstr>
      <vt:lpstr>A katasztrófavédelmi logisztikai támogató rendszer modell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Magyar Logisztikai Akcióterv 1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Tündérke</dc:creator>
  <cp:lastModifiedBy>Derzsényi Attila</cp:lastModifiedBy>
  <cp:revision>84</cp:revision>
  <dcterms:created xsi:type="dcterms:W3CDTF">2017-08-16T15:44:01Z</dcterms:created>
  <dcterms:modified xsi:type="dcterms:W3CDTF">2020-02-13T06:32:42Z</dcterms:modified>
</cp:coreProperties>
</file>