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9" r:id="rId3"/>
    <p:sldId id="28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EE5C7F"/>
    <a:srgbClr val="FFFFCC"/>
    <a:srgbClr val="A162D0"/>
    <a:srgbClr val="FF9966"/>
    <a:srgbClr val="F98007"/>
    <a:srgbClr val="800080"/>
    <a:srgbClr val="FF00FF"/>
    <a:srgbClr val="E848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4" autoAdjust="0"/>
    <p:restoredTop sz="94660"/>
  </p:normalViewPr>
  <p:slideViewPr>
    <p:cSldViewPr snapToGrid="0">
      <p:cViewPr varScale="1">
        <p:scale>
          <a:sx n="63" d="100"/>
          <a:sy n="63" d="100"/>
        </p:scale>
        <p:origin x="78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Let&#246;lt&#233;sek\KSH2001-2016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Áruszállítás ezer tonnában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'[KSH2001-2016.xls]4.6.3.'!$C$3</c:f>
              <c:strCache>
                <c:ptCount val="1"/>
                <c:pt idx="0">
                  <c:v>vasúti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'[KSH2001-2016.xls]4.6.3.'!$A$4:$A$19</c:f>
              <c:numCache>
                <c:formatCode>General</c:formatCod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</c:numCache>
            </c:numRef>
          </c:cat>
          <c:val>
            <c:numRef>
              <c:f>'[KSH2001-2016.xls]4.6.3.'!$C$4:$C$19</c:f>
              <c:numCache>
                <c:formatCode>#,##0</c:formatCode>
                <c:ptCount val="16"/>
                <c:pt idx="0">
                  <c:v>50117</c:v>
                </c:pt>
                <c:pt idx="1">
                  <c:v>50370</c:v>
                </c:pt>
                <c:pt idx="2">
                  <c:v>50612</c:v>
                </c:pt>
                <c:pt idx="3">
                  <c:v>51726</c:v>
                </c:pt>
                <c:pt idx="4">
                  <c:v>50850</c:v>
                </c:pt>
                <c:pt idx="5">
                  <c:v>54705</c:v>
                </c:pt>
                <c:pt idx="6">
                  <c:v>53983</c:v>
                </c:pt>
                <c:pt idx="7">
                  <c:v>51542</c:v>
                </c:pt>
                <c:pt idx="8">
                  <c:v>42277.42</c:v>
                </c:pt>
                <c:pt idx="9">
                  <c:v>45794.368000000002</c:v>
                </c:pt>
                <c:pt idx="10">
                  <c:v>47424.293999999994</c:v>
                </c:pt>
                <c:pt idx="11">
                  <c:v>46884.446000000011</c:v>
                </c:pt>
                <c:pt idx="12">
                  <c:v>49085.152000000002</c:v>
                </c:pt>
                <c:pt idx="13">
                  <c:v>50593.373</c:v>
                </c:pt>
                <c:pt idx="14">
                  <c:v>50332.83</c:v>
                </c:pt>
                <c:pt idx="15">
                  <c:v>49848.864000000001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6B-4C7B-8ECD-3C5BFC7D479A}"/>
            </c:ext>
          </c:extLst>
        </c:ser>
        <c:ser>
          <c:idx val="1"/>
          <c:order val="1"/>
          <c:tx>
            <c:strRef>
              <c:f>'[KSH2001-2016.xls]4.6.3.'!$D$3</c:f>
              <c:strCache>
                <c:ptCount val="1"/>
                <c:pt idx="0">
                  <c:v>közúti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'[KSH2001-2016.xls]4.6.3.'!$A$4:$A$19</c:f>
              <c:numCache>
                <c:formatCode>General</c:formatCod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</c:numCache>
            </c:numRef>
          </c:cat>
          <c:val>
            <c:numRef>
              <c:f>'[KSH2001-2016.xls]4.6.3.'!$D$4:$D$19</c:f>
              <c:numCache>
                <c:formatCode>#,##0</c:formatCode>
                <c:ptCount val="16"/>
                <c:pt idx="0">
                  <c:v>129935</c:v>
                </c:pt>
                <c:pt idx="1">
                  <c:v>217099</c:v>
                </c:pt>
                <c:pt idx="2">
                  <c:v>214390</c:v>
                </c:pt>
                <c:pt idx="3">
                  <c:v>213339</c:v>
                </c:pt>
                <c:pt idx="4">
                  <c:v>228935</c:v>
                </c:pt>
                <c:pt idx="5">
                  <c:v>250801</c:v>
                </c:pt>
                <c:pt idx="6">
                  <c:v>243299</c:v>
                </c:pt>
                <c:pt idx="7">
                  <c:v>258380</c:v>
                </c:pt>
                <c:pt idx="8">
                  <c:v>229809</c:v>
                </c:pt>
                <c:pt idx="9">
                  <c:v>199848</c:v>
                </c:pt>
                <c:pt idx="10">
                  <c:v>182840</c:v>
                </c:pt>
                <c:pt idx="11">
                  <c:v>165513.60000000001</c:v>
                </c:pt>
                <c:pt idx="12">
                  <c:v>169210</c:v>
                </c:pt>
                <c:pt idx="13">
                  <c:v>193111.59999999998</c:v>
                </c:pt>
                <c:pt idx="14">
                  <c:v>198743</c:v>
                </c:pt>
                <c:pt idx="15">
                  <c:v>197233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26B-4C7B-8ECD-3C5BFC7D479A}"/>
            </c:ext>
          </c:extLst>
        </c:ser>
        <c:ser>
          <c:idx val="2"/>
          <c:order val="2"/>
          <c:tx>
            <c:strRef>
              <c:f>'[KSH2001-2016.xls]4.6.3.'!$E$3</c:f>
              <c:strCache>
                <c:ptCount val="1"/>
                <c:pt idx="0">
                  <c:v>vízi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'[KSH2001-2016.xls]4.6.3.'!$A$4:$A$19</c:f>
              <c:numCache>
                <c:formatCode>General</c:formatCod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</c:numCache>
            </c:numRef>
          </c:cat>
          <c:val>
            <c:numRef>
              <c:f>'[KSH2001-2016.xls]4.6.3.'!$E$4:$E$19</c:f>
              <c:numCache>
                <c:formatCode>#,##0</c:formatCode>
                <c:ptCount val="16"/>
                <c:pt idx="0">
                  <c:v>2903</c:v>
                </c:pt>
                <c:pt idx="1">
                  <c:v>3006</c:v>
                </c:pt>
                <c:pt idx="2">
                  <c:v>2105</c:v>
                </c:pt>
                <c:pt idx="3">
                  <c:v>7356</c:v>
                </c:pt>
                <c:pt idx="4">
                  <c:v>8413</c:v>
                </c:pt>
                <c:pt idx="5">
                  <c:v>7327</c:v>
                </c:pt>
                <c:pt idx="6">
                  <c:v>8410</c:v>
                </c:pt>
                <c:pt idx="7">
                  <c:v>8828.9420000000009</c:v>
                </c:pt>
                <c:pt idx="8">
                  <c:v>7744.2699999999995</c:v>
                </c:pt>
                <c:pt idx="9">
                  <c:v>9952.2160000000003</c:v>
                </c:pt>
                <c:pt idx="10">
                  <c:v>7174.7750000000005</c:v>
                </c:pt>
                <c:pt idx="11">
                  <c:v>8134.6146538000003</c:v>
                </c:pt>
                <c:pt idx="12">
                  <c:v>7857.2033199999996</c:v>
                </c:pt>
                <c:pt idx="13">
                  <c:v>7824.8769400000001</c:v>
                </c:pt>
                <c:pt idx="14">
                  <c:v>8162.7444669999995</c:v>
                </c:pt>
                <c:pt idx="15">
                  <c:v>8224.123223999999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26B-4C7B-8ECD-3C5BFC7D479A}"/>
            </c:ext>
          </c:extLst>
        </c:ser>
        <c:ser>
          <c:idx val="3"/>
          <c:order val="3"/>
          <c:tx>
            <c:strRef>
              <c:f>'[KSH2001-2016.xls]4.6.3.'!$F$3</c:f>
              <c:strCache>
                <c:ptCount val="1"/>
                <c:pt idx="0">
                  <c:v>csővezetékes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'[KSH2001-2016.xls]4.6.3.'!$A$4:$A$19</c:f>
              <c:numCache>
                <c:formatCode>General</c:formatCod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</c:numCache>
            </c:numRef>
          </c:cat>
          <c:val>
            <c:numRef>
              <c:f>'[KSH2001-2016.xls]4.6.3.'!$F$4:$F$19</c:f>
              <c:numCache>
                <c:formatCode>#,##0</c:formatCode>
                <c:ptCount val="16"/>
                <c:pt idx="0">
                  <c:v>24064</c:v>
                </c:pt>
                <c:pt idx="1">
                  <c:v>23360</c:v>
                </c:pt>
                <c:pt idx="2">
                  <c:v>24107</c:v>
                </c:pt>
                <c:pt idx="3">
                  <c:v>25142</c:v>
                </c:pt>
                <c:pt idx="4">
                  <c:v>25818</c:v>
                </c:pt>
                <c:pt idx="5">
                  <c:v>25793</c:v>
                </c:pt>
                <c:pt idx="6">
                  <c:v>25809</c:v>
                </c:pt>
                <c:pt idx="7">
                  <c:v>25189</c:v>
                </c:pt>
                <c:pt idx="8">
                  <c:v>23232</c:v>
                </c:pt>
                <c:pt idx="9">
                  <c:v>24409.8</c:v>
                </c:pt>
                <c:pt idx="10">
                  <c:v>31050</c:v>
                </c:pt>
                <c:pt idx="11">
                  <c:v>29140</c:v>
                </c:pt>
                <c:pt idx="12">
                  <c:v>28948.6</c:v>
                </c:pt>
                <c:pt idx="13">
                  <c:v>29438.2</c:v>
                </c:pt>
                <c:pt idx="14">
                  <c:v>26665.800000000003</c:v>
                </c:pt>
                <c:pt idx="15">
                  <c:v>29659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26B-4C7B-8ECD-3C5BFC7D47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877056"/>
        <c:axId val="105514112"/>
      </c:lineChart>
      <c:catAx>
        <c:axId val="10487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5514112"/>
        <c:crosses val="autoZero"/>
        <c:auto val="1"/>
        <c:lblAlgn val="ctr"/>
        <c:lblOffset val="100"/>
        <c:noMultiLvlLbl val="0"/>
      </c:catAx>
      <c:valAx>
        <c:axId val="105514112"/>
        <c:scaling>
          <c:orientation val="minMax"/>
          <c:max val="3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4877056"/>
        <c:crosses val="autoZero"/>
        <c:crossBetween val="between"/>
        <c:majorUnit val="20000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hu-H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1DFA6B-8461-4B11-A296-3C65A030984A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hu-HU"/>
        </a:p>
      </dgm:t>
    </dgm:pt>
    <dgm:pt modelId="{6B887C9E-8037-4325-BEC9-5E9731B29419}">
      <dgm:prSet phldrT="[Szöveg]" custT="1"/>
      <dgm:spPr/>
      <dgm:t>
        <a:bodyPr/>
        <a:lstStyle/>
        <a:p>
          <a:r>
            <a:rPr lang="hu-HU" sz="1500" dirty="0" smtClean="0"/>
            <a:t>VASÚTI</a:t>
          </a:r>
          <a:endParaRPr lang="hu-HU" sz="1500" dirty="0"/>
        </a:p>
      </dgm:t>
    </dgm:pt>
    <dgm:pt modelId="{B7CDBE55-9D9A-45B5-B8C8-87CEF3896566}" type="parTrans" cxnId="{34B52B6D-7ACE-4B0A-B4B8-0B04E4B3EE7C}">
      <dgm:prSet/>
      <dgm:spPr/>
      <dgm:t>
        <a:bodyPr/>
        <a:lstStyle/>
        <a:p>
          <a:endParaRPr lang="hu-HU"/>
        </a:p>
      </dgm:t>
    </dgm:pt>
    <dgm:pt modelId="{C11B6702-3BC1-43CC-BF8D-6980CFD01795}" type="sibTrans" cxnId="{34B52B6D-7ACE-4B0A-B4B8-0B04E4B3EE7C}">
      <dgm:prSet custT="1"/>
      <dgm:spPr/>
      <dgm:t>
        <a:bodyPr/>
        <a:lstStyle/>
        <a:p>
          <a:r>
            <a:rPr lang="hu-HU" sz="1600" dirty="0" smtClean="0"/>
            <a:t>KÖZÚTI</a:t>
          </a:r>
          <a:endParaRPr lang="hu-HU" sz="1600" dirty="0"/>
        </a:p>
      </dgm:t>
    </dgm:pt>
    <dgm:pt modelId="{D1625181-BB5C-402E-9FB3-69532B392F6D}">
      <dgm:prSet phldrT="[Szöveg]" custT="1"/>
      <dgm:spPr/>
      <dgm:t>
        <a:bodyPr/>
        <a:lstStyle/>
        <a:p>
          <a:pPr algn="r"/>
          <a:r>
            <a:rPr lang="hu-HU" sz="1300" dirty="0" smtClean="0"/>
            <a:t>	</a:t>
          </a:r>
          <a:endParaRPr lang="hu-HU" sz="1300" dirty="0"/>
        </a:p>
      </dgm:t>
    </dgm:pt>
    <dgm:pt modelId="{BBD3E5AE-5138-4151-BCFF-15ED01E641E1}" type="parTrans" cxnId="{B19ED8C3-AD1F-40BD-8452-87D6A0055BF6}">
      <dgm:prSet/>
      <dgm:spPr/>
      <dgm:t>
        <a:bodyPr/>
        <a:lstStyle/>
        <a:p>
          <a:endParaRPr lang="hu-HU"/>
        </a:p>
      </dgm:t>
    </dgm:pt>
    <dgm:pt modelId="{F609439C-AC4E-47C9-B65D-CD1443F0123B}" type="sibTrans" cxnId="{B19ED8C3-AD1F-40BD-8452-87D6A0055BF6}">
      <dgm:prSet custT="1"/>
      <dgm:spPr/>
      <dgm:t>
        <a:bodyPr/>
        <a:lstStyle/>
        <a:p>
          <a:r>
            <a:rPr lang="hu-HU" sz="1600" dirty="0" smtClean="0"/>
            <a:t>VÍZI</a:t>
          </a:r>
          <a:endParaRPr lang="hu-HU" sz="1600" dirty="0"/>
        </a:p>
      </dgm:t>
    </dgm:pt>
    <dgm:pt modelId="{4358C4B2-1B48-4195-8276-A5251F713340}">
      <dgm:prSet phldrT="[Szöveg]" custT="1"/>
      <dgm:spPr/>
      <dgm:t>
        <a:bodyPr/>
        <a:lstStyle/>
        <a:p>
          <a:r>
            <a:rPr lang="hu-HU" sz="1600" dirty="0" smtClean="0"/>
            <a:t>LÉGI</a:t>
          </a:r>
          <a:endParaRPr lang="hu-HU" sz="1600" dirty="0"/>
        </a:p>
      </dgm:t>
    </dgm:pt>
    <dgm:pt modelId="{7884B8F3-B77F-4E04-9956-202660E4FAEC}" type="parTrans" cxnId="{7A090F66-274B-4D6C-8317-ABE0079DBF83}">
      <dgm:prSet/>
      <dgm:spPr/>
      <dgm:t>
        <a:bodyPr/>
        <a:lstStyle/>
        <a:p>
          <a:endParaRPr lang="hu-HU"/>
        </a:p>
      </dgm:t>
    </dgm:pt>
    <dgm:pt modelId="{AD5705EA-BEB4-467C-BA70-1E30E4FD2AA0}" type="sibTrans" cxnId="{7A090F66-274B-4D6C-8317-ABE0079DBF83}">
      <dgm:prSet/>
      <dgm:spPr/>
      <dgm:t>
        <a:bodyPr/>
        <a:lstStyle/>
        <a:p>
          <a:endParaRPr lang="hu-HU"/>
        </a:p>
      </dgm:t>
    </dgm:pt>
    <dgm:pt modelId="{D6746748-30B0-4D9A-BEAF-2209F757F3E1}">
      <dgm:prSet phldrT="[Szöveg]" custT="1"/>
      <dgm:spPr/>
      <dgm:t>
        <a:bodyPr/>
        <a:lstStyle/>
        <a:p>
          <a:r>
            <a:rPr lang="hu-HU" sz="1500" dirty="0" smtClean="0"/>
            <a:t>VEZETÉ-KES</a:t>
          </a:r>
          <a:endParaRPr lang="hu-HU" sz="1500" dirty="0"/>
        </a:p>
      </dgm:t>
    </dgm:pt>
    <dgm:pt modelId="{5A49F167-7A97-46E0-8E90-6728CC3A1479}" type="parTrans" cxnId="{73CDF4A5-0F59-4477-8CB0-87F6FC01CF9B}">
      <dgm:prSet/>
      <dgm:spPr/>
      <dgm:t>
        <a:bodyPr/>
        <a:lstStyle/>
        <a:p>
          <a:endParaRPr lang="hu-HU"/>
        </a:p>
      </dgm:t>
    </dgm:pt>
    <dgm:pt modelId="{092A5EF3-AB32-42E0-939B-0F432797A74A}" type="sibTrans" cxnId="{73CDF4A5-0F59-4477-8CB0-87F6FC01CF9B}">
      <dgm:prSet custT="1"/>
      <dgm:spPr/>
      <dgm:t>
        <a:bodyPr/>
        <a:lstStyle/>
        <a:p>
          <a:r>
            <a:rPr lang="hu-HU" sz="1400" dirty="0" smtClean="0"/>
            <a:t>SODRONY KÖTÉLPÁLYA</a:t>
          </a:r>
          <a:endParaRPr lang="hu-HU" sz="1400" dirty="0"/>
        </a:p>
      </dgm:t>
    </dgm:pt>
    <dgm:pt modelId="{8B556A09-5770-4285-B54F-788C242B0EA7}" type="pres">
      <dgm:prSet presAssocID="{D41DFA6B-8461-4B11-A296-3C65A030984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7EBFDC23-F12C-4AD2-B6DD-92F7A49DCECE}" type="pres">
      <dgm:prSet presAssocID="{6B887C9E-8037-4325-BEC9-5E9731B29419}" presName="composite" presStyleCnt="0"/>
      <dgm:spPr/>
    </dgm:pt>
    <dgm:pt modelId="{586B2172-AA3C-4FC2-B9D3-822A28703159}" type="pres">
      <dgm:prSet presAssocID="{6B887C9E-8037-4325-BEC9-5E9731B29419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6922523-9AD6-48A1-BA1C-208B9E2A02A8}" type="pres">
      <dgm:prSet presAssocID="{6B887C9E-8037-4325-BEC9-5E9731B29419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ED6E467-1D9E-4171-98E0-C17899628921}" type="pres">
      <dgm:prSet presAssocID="{6B887C9E-8037-4325-BEC9-5E9731B29419}" presName="BalanceSpacing" presStyleCnt="0"/>
      <dgm:spPr/>
    </dgm:pt>
    <dgm:pt modelId="{2FCC15B0-4E98-4B18-A5B6-83E24BA64E22}" type="pres">
      <dgm:prSet presAssocID="{6B887C9E-8037-4325-BEC9-5E9731B29419}" presName="BalanceSpacing1" presStyleCnt="0"/>
      <dgm:spPr/>
    </dgm:pt>
    <dgm:pt modelId="{348F0000-B362-451A-9614-8D9B7B0E15C1}" type="pres">
      <dgm:prSet presAssocID="{C11B6702-3BC1-43CC-BF8D-6980CFD01795}" presName="Accent1Text" presStyleLbl="node1" presStyleIdx="1" presStyleCnt="6"/>
      <dgm:spPr/>
      <dgm:t>
        <a:bodyPr/>
        <a:lstStyle/>
        <a:p>
          <a:endParaRPr lang="hu-HU"/>
        </a:p>
      </dgm:t>
    </dgm:pt>
    <dgm:pt modelId="{45BE7E84-03B5-4316-80DE-96890FAF97E1}" type="pres">
      <dgm:prSet presAssocID="{C11B6702-3BC1-43CC-BF8D-6980CFD01795}" presName="spaceBetweenRectangles" presStyleCnt="0"/>
      <dgm:spPr/>
    </dgm:pt>
    <dgm:pt modelId="{B33BC841-1171-45F2-AAD7-EAB978A98321}" type="pres">
      <dgm:prSet presAssocID="{D1625181-BB5C-402E-9FB3-69532B392F6D}" presName="composite" presStyleCnt="0"/>
      <dgm:spPr/>
    </dgm:pt>
    <dgm:pt modelId="{FD5A66DD-7905-45CF-B561-9DC4C24D7ADE}" type="pres">
      <dgm:prSet presAssocID="{D1625181-BB5C-402E-9FB3-69532B392F6D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769623E-2C10-49BB-9CCA-D880A06EE73D}" type="pres">
      <dgm:prSet presAssocID="{D1625181-BB5C-402E-9FB3-69532B392F6D}" presName="Childtext1" presStyleLbl="revTx" presStyleIdx="1" presStyleCnt="3" custLinFactNeighborX="62973" custLinFactNeighborY="77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8C505DC-89B8-4FA3-AEF4-9C4DE8D4F041}" type="pres">
      <dgm:prSet presAssocID="{D1625181-BB5C-402E-9FB3-69532B392F6D}" presName="BalanceSpacing" presStyleCnt="0"/>
      <dgm:spPr/>
    </dgm:pt>
    <dgm:pt modelId="{3895B33D-FD8C-4248-8DB8-A13F72E71B65}" type="pres">
      <dgm:prSet presAssocID="{D1625181-BB5C-402E-9FB3-69532B392F6D}" presName="BalanceSpacing1" presStyleCnt="0"/>
      <dgm:spPr/>
    </dgm:pt>
    <dgm:pt modelId="{E37868B2-B1C1-4E26-BCD1-C751DEA63845}" type="pres">
      <dgm:prSet presAssocID="{F609439C-AC4E-47C9-B65D-CD1443F0123B}" presName="Accent1Text" presStyleLbl="node1" presStyleIdx="3" presStyleCnt="6"/>
      <dgm:spPr/>
      <dgm:t>
        <a:bodyPr/>
        <a:lstStyle/>
        <a:p>
          <a:endParaRPr lang="hu-HU"/>
        </a:p>
      </dgm:t>
    </dgm:pt>
    <dgm:pt modelId="{3FB0FFCB-CA7D-4A0D-A9A0-707E89E959E4}" type="pres">
      <dgm:prSet presAssocID="{F609439C-AC4E-47C9-B65D-CD1443F0123B}" presName="spaceBetweenRectangles" presStyleCnt="0"/>
      <dgm:spPr/>
    </dgm:pt>
    <dgm:pt modelId="{1288E778-2F96-48AD-B2C6-D7B71575CB80}" type="pres">
      <dgm:prSet presAssocID="{D6746748-30B0-4D9A-BEAF-2209F757F3E1}" presName="composite" presStyleCnt="0"/>
      <dgm:spPr/>
    </dgm:pt>
    <dgm:pt modelId="{7A2FA881-4358-49DA-8321-1D7835A8FE07}" type="pres">
      <dgm:prSet presAssocID="{D6746748-30B0-4D9A-BEAF-2209F757F3E1}" presName="Parent1" presStyleLbl="node1" presStyleIdx="4" presStyleCnt="6" custScaleX="117641" custScaleY="113451" custLinFactNeighborX="10747" custLinFactNeighborY="233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D715FB3-53D5-46D8-B4AD-2D140D1A87BF}" type="pres">
      <dgm:prSet presAssocID="{D6746748-30B0-4D9A-BEAF-2209F757F3E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1120AA3-1143-46C4-AF80-08AD9C8C28A3}" type="pres">
      <dgm:prSet presAssocID="{D6746748-30B0-4D9A-BEAF-2209F757F3E1}" presName="BalanceSpacing" presStyleCnt="0"/>
      <dgm:spPr/>
    </dgm:pt>
    <dgm:pt modelId="{DFDD2F4C-5F3C-4214-BDC4-29BA918E5C19}" type="pres">
      <dgm:prSet presAssocID="{D6746748-30B0-4D9A-BEAF-2209F757F3E1}" presName="BalanceSpacing1" presStyleCnt="0"/>
      <dgm:spPr/>
    </dgm:pt>
    <dgm:pt modelId="{04663512-A0FB-4AA2-A118-3C4C4EEEF55E}" type="pres">
      <dgm:prSet presAssocID="{092A5EF3-AB32-42E0-939B-0F432797A74A}" presName="Accent1Text" presStyleLbl="node1" presStyleIdx="5" presStyleCnt="6" custScaleX="141544" custScaleY="118125" custLinFactNeighborX="-21673"/>
      <dgm:spPr/>
      <dgm:t>
        <a:bodyPr/>
        <a:lstStyle/>
        <a:p>
          <a:endParaRPr lang="hu-HU"/>
        </a:p>
      </dgm:t>
    </dgm:pt>
  </dgm:ptLst>
  <dgm:cxnLst>
    <dgm:cxn modelId="{A21FB5F7-A575-4CA1-9935-3E457CB8703F}" type="presOf" srcId="{C11B6702-3BC1-43CC-BF8D-6980CFD01795}" destId="{348F0000-B362-451A-9614-8D9B7B0E15C1}" srcOrd="0" destOrd="0" presId="urn:microsoft.com/office/officeart/2008/layout/AlternatingHexagons"/>
    <dgm:cxn modelId="{7A090F66-274B-4D6C-8317-ABE0079DBF83}" srcId="{D1625181-BB5C-402E-9FB3-69532B392F6D}" destId="{4358C4B2-1B48-4195-8276-A5251F713340}" srcOrd="0" destOrd="0" parTransId="{7884B8F3-B77F-4E04-9956-202660E4FAEC}" sibTransId="{AD5705EA-BEB4-467C-BA70-1E30E4FD2AA0}"/>
    <dgm:cxn modelId="{34B52B6D-7ACE-4B0A-B4B8-0B04E4B3EE7C}" srcId="{D41DFA6B-8461-4B11-A296-3C65A030984A}" destId="{6B887C9E-8037-4325-BEC9-5E9731B29419}" srcOrd="0" destOrd="0" parTransId="{B7CDBE55-9D9A-45B5-B8C8-87CEF3896566}" sibTransId="{C11B6702-3BC1-43CC-BF8D-6980CFD01795}"/>
    <dgm:cxn modelId="{73CDF4A5-0F59-4477-8CB0-87F6FC01CF9B}" srcId="{D41DFA6B-8461-4B11-A296-3C65A030984A}" destId="{D6746748-30B0-4D9A-BEAF-2209F757F3E1}" srcOrd="2" destOrd="0" parTransId="{5A49F167-7A97-46E0-8E90-6728CC3A1479}" sibTransId="{092A5EF3-AB32-42E0-939B-0F432797A74A}"/>
    <dgm:cxn modelId="{1B89AD24-8E6E-49D0-875C-C5906C5369E5}" type="presOf" srcId="{6B887C9E-8037-4325-BEC9-5E9731B29419}" destId="{586B2172-AA3C-4FC2-B9D3-822A28703159}" srcOrd="0" destOrd="0" presId="urn:microsoft.com/office/officeart/2008/layout/AlternatingHexagons"/>
    <dgm:cxn modelId="{4C3FB85A-57F2-4C43-8AAE-E7B98AB7263C}" type="presOf" srcId="{F609439C-AC4E-47C9-B65D-CD1443F0123B}" destId="{E37868B2-B1C1-4E26-BCD1-C751DEA63845}" srcOrd="0" destOrd="0" presId="urn:microsoft.com/office/officeart/2008/layout/AlternatingHexagons"/>
    <dgm:cxn modelId="{50F2E638-AC9F-460D-8CB2-575BC4A4D90C}" type="presOf" srcId="{D6746748-30B0-4D9A-BEAF-2209F757F3E1}" destId="{7A2FA881-4358-49DA-8321-1D7835A8FE07}" srcOrd="0" destOrd="0" presId="urn:microsoft.com/office/officeart/2008/layout/AlternatingHexagons"/>
    <dgm:cxn modelId="{7133CE98-4EA8-40D2-8DD4-59832ABF4D2E}" type="presOf" srcId="{D41DFA6B-8461-4B11-A296-3C65A030984A}" destId="{8B556A09-5770-4285-B54F-788C242B0EA7}" srcOrd="0" destOrd="0" presId="urn:microsoft.com/office/officeart/2008/layout/AlternatingHexagons"/>
    <dgm:cxn modelId="{1A5EBE01-5B59-4514-9D12-B55F47783EFE}" type="presOf" srcId="{D1625181-BB5C-402E-9FB3-69532B392F6D}" destId="{FD5A66DD-7905-45CF-B561-9DC4C24D7ADE}" srcOrd="0" destOrd="0" presId="urn:microsoft.com/office/officeart/2008/layout/AlternatingHexagons"/>
    <dgm:cxn modelId="{B19ED8C3-AD1F-40BD-8452-87D6A0055BF6}" srcId="{D41DFA6B-8461-4B11-A296-3C65A030984A}" destId="{D1625181-BB5C-402E-9FB3-69532B392F6D}" srcOrd="1" destOrd="0" parTransId="{BBD3E5AE-5138-4151-BCFF-15ED01E641E1}" sibTransId="{F609439C-AC4E-47C9-B65D-CD1443F0123B}"/>
    <dgm:cxn modelId="{C8137E43-01BA-477E-8FF2-FB2CDD39301C}" type="presOf" srcId="{092A5EF3-AB32-42E0-939B-0F432797A74A}" destId="{04663512-A0FB-4AA2-A118-3C4C4EEEF55E}" srcOrd="0" destOrd="0" presId="urn:microsoft.com/office/officeart/2008/layout/AlternatingHexagons"/>
    <dgm:cxn modelId="{4B7D503C-BDBF-46E2-B65D-F275B5659E85}" type="presOf" srcId="{4358C4B2-1B48-4195-8276-A5251F713340}" destId="{6769623E-2C10-49BB-9CCA-D880A06EE73D}" srcOrd="0" destOrd="0" presId="urn:microsoft.com/office/officeart/2008/layout/AlternatingHexagons"/>
    <dgm:cxn modelId="{4FAF6FA9-D757-41F9-99DE-FE0124908D26}" type="presParOf" srcId="{8B556A09-5770-4285-B54F-788C242B0EA7}" destId="{7EBFDC23-F12C-4AD2-B6DD-92F7A49DCECE}" srcOrd="0" destOrd="0" presId="urn:microsoft.com/office/officeart/2008/layout/AlternatingHexagons"/>
    <dgm:cxn modelId="{30167CE9-B81F-48A7-A6D7-DAFCB8F43B07}" type="presParOf" srcId="{7EBFDC23-F12C-4AD2-B6DD-92F7A49DCECE}" destId="{586B2172-AA3C-4FC2-B9D3-822A28703159}" srcOrd="0" destOrd="0" presId="urn:microsoft.com/office/officeart/2008/layout/AlternatingHexagons"/>
    <dgm:cxn modelId="{AD3AE20F-6BBC-4AA2-95D1-CA0B19A13B15}" type="presParOf" srcId="{7EBFDC23-F12C-4AD2-B6DD-92F7A49DCECE}" destId="{E6922523-9AD6-48A1-BA1C-208B9E2A02A8}" srcOrd="1" destOrd="0" presId="urn:microsoft.com/office/officeart/2008/layout/AlternatingHexagons"/>
    <dgm:cxn modelId="{CD0746D4-FF44-4E78-B116-5F5F48574C6F}" type="presParOf" srcId="{7EBFDC23-F12C-4AD2-B6DD-92F7A49DCECE}" destId="{1ED6E467-1D9E-4171-98E0-C17899628921}" srcOrd="2" destOrd="0" presId="urn:microsoft.com/office/officeart/2008/layout/AlternatingHexagons"/>
    <dgm:cxn modelId="{9AF759B6-477E-4326-8D83-E912A00EF64E}" type="presParOf" srcId="{7EBFDC23-F12C-4AD2-B6DD-92F7A49DCECE}" destId="{2FCC15B0-4E98-4B18-A5B6-83E24BA64E22}" srcOrd="3" destOrd="0" presId="urn:microsoft.com/office/officeart/2008/layout/AlternatingHexagons"/>
    <dgm:cxn modelId="{61E85BFF-6C65-40F7-8F50-FCFD43E30381}" type="presParOf" srcId="{7EBFDC23-F12C-4AD2-B6DD-92F7A49DCECE}" destId="{348F0000-B362-451A-9614-8D9B7B0E15C1}" srcOrd="4" destOrd="0" presId="urn:microsoft.com/office/officeart/2008/layout/AlternatingHexagons"/>
    <dgm:cxn modelId="{122E081F-100C-42BD-9C95-C0845154D3E1}" type="presParOf" srcId="{8B556A09-5770-4285-B54F-788C242B0EA7}" destId="{45BE7E84-03B5-4316-80DE-96890FAF97E1}" srcOrd="1" destOrd="0" presId="urn:microsoft.com/office/officeart/2008/layout/AlternatingHexagons"/>
    <dgm:cxn modelId="{78736AE8-3973-46DE-A15C-0FA7740E82B2}" type="presParOf" srcId="{8B556A09-5770-4285-B54F-788C242B0EA7}" destId="{B33BC841-1171-45F2-AAD7-EAB978A98321}" srcOrd="2" destOrd="0" presId="urn:microsoft.com/office/officeart/2008/layout/AlternatingHexagons"/>
    <dgm:cxn modelId="{FB8575D7-C4C2-45BD-A366-4AE8110BA36C}" type="presParOf" srcId="{B33BC841-1171-45F2-AAD7-EAB978A98321}" destId="{FD5A66DD-7905-45CF-B561-9DC4C24D7ADE}" srcOrd="0" destOrd="0" presId="urn:microsoft.com/office/officeart/2008/layout/AlternatingHexagons"/>
    <dgm:cxn modelId="{E430C7B4-4708-42E1-9BAD-B5C707CB0279}" type="presParOf" srcId="{B33BC841-1171-45F2-AAD7-EAB978A98321}" destId="{6769623E-2C10-49BB-9CCA-D880A06EE73D}" srcOrd="1" destOrd="0" presId="urn:microsoft.com/office/officeart/2008/layout/AlternatingHexagons"/>
    <dgm:cxn modelId="{53070DAF-4294-4D9B-9E49-B824A483F2F0}" type="presParOf" srcId="{B33BC841-1171-45F2-AAD7-EAB978A98321}" destId="{28C505DC-89B8-4FA3-AEF4-9C4DE8D4F041}" srcOrd="2" destOrd="0" presId="urn:microsoft.com/office/officeart/2008/layout/AlternatingHexagons"/>
    <dgm:cxn modelId="{41DEDE84-187E-495E-833F-FF6307703D2B}" type="presParOf" srcId="{B33BC841-1171-45F2-AAD7-EAB978A98321}" destId="{3895B33D-FD8C-4248-8DB8-A13F72E71B65}" srcOrd="3" destOrd="0" presId="urn:microsoft.com/office/officeart/2008/layout/AlternatingHexagons"/>
    <dgm:cxn modelId="{4E34BB0F-6348-462E-8BC2-054B9750A85C}" type="presParOf" srcId="{B33BC841-1171-45F2-AAD7-EAB978A98321}" destId="{E37868B2-B1C1-4E26-BCD1-C751DEA63845}" srcOrd="4" destOrd="0" presId="urn:microsoft.com/office/officeart/2008/layout/AlternatingHexagons"/>
    <dgm:cxn modelId="{A37E7D2E-45FA-42FC-9231-BCEA04FE01FD}" type="presParOf" srcId="{8B556A09-5770-4285-B54F-788C242B0EA7}" destId="{3FB0FFCB-CA7D-4A0D-A9A0-707E89E959E4}" srcOrd="3" destOrd="0" presId="urn:microsoft.com/office/officeart/2008/layout/AlternatingHexagons"/>
    <dgm:cxn modelId="{6486E0C1-3FCC-4B15-B9DD-CE4B1C1EF47C}" type="presParOf" srcId="{8B556A09-5770-4285-B54F-788C242B0EA7}" destId="{1288E778-2F96-48AD-B2C6-D7B71575CB80}" srcOrd="4" destOrd="0" presId="urn:microsoft.com/office/officeart/2008/layout/AlternatingHexagons"/>
    <dgm:cxn modelId="{D0C9638E-C34E-444C-9925-7B43697309D3}" type="presParOf" srcId="{1288E778-2F96-48AD-B2C6-D7B71575CB80}" destId="{7A2FA881-4358-49DA-8321-1D7835A8FE07}" srcOrd="0" destOrd="0" presId="urn:microsoft.com/office/officeart/2008/layout/AlternatingHexagons"/>
    <dgm:cxn modelId="{D3BF9CDB-9CB4-4D04-B252-EECA82BEF36A}" type="presParOf" srcId="{1288E778-2F96-48AD-B2C6-D7B71575CB80}" destId="{2D715FB3-53D5-46D8-B4AD-2D140D1A87BF}" srcOrd="1" destOrd="0" presId="urn:microsoft.com/office/officeart/2008/layout/AlternatingHexagons"/>
    <dgm:cxn modelId="{17EF6D59-8912-4D8C-876A-A7F08527A548}" type="presParOf" srcId="{1288E778-2F96-48AD-B2C6-D7B71575CB80}" destId="{41120AA3-1143-46C4-AF80-08AD9C8C28A3}" srcOrd="2" destOrd="0" presId="urn:microsoft.com/office/officeart/2008/layout/AlternatingHexagons"/>
    <dgm:cxn modelId="{B4AA11C7-C881-4379-9114-D2826EBF835C}" type="presParOf" srcId="{1288E778-2F96-48AD-B2C6-D7B71575CB80}" destId="{DFDD2F4C-5F3C-4214-BDC4-29BA918E5C19}" srcOrd="3" destOrd="0" presId="urn:microsoft.com/office/officeart/2008/layout/AlternatingHexagons"/>
    <dgm:cxn modelId="{E748BB18-174A-4D03-B7BB-0D467F7A9474}" type="presParOf" srcId="{1288E778-2F96-48AD-B2C6-D7B71575CB80}" destId="{04663512-A0FB-4AA2-A118-3C4C4EEEF55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465870-ACDF-4D29-A17D-C8D5FD761100}" type="doc">
      <dgm:prSet loTypeId="urn:microsoft.com/office/officeart/2005/8/layout/cycle6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hu-HU"/>
        </a:p>
      </dgm:t>
    </dgm:pt>
    <dgm:pt modelId="{4B89062B-DBE3-4C27-8384-A06BB680C29C}">
      <dgm:prSet phldrT="[Szöveg]"/>
      <dgm:spPr/>
      <dgm:t>
        <a:bodyPr/>
        <a:lstStyle/>
        <a:p>
          <a:r>
            <a:rPr lang="hu-HU" dirty="0" smtClean="0"/>
            <a:t>HELYKÖZI</a:t>
          </a:r>
          <a:endParaRPr lang="hu-HU" dirty="0"/>
        </a:p>
      </dgm:t>
    </dgm:pt>
    <dgm:pt modelId="{D0B88DF2-5920-4AB8-8811-014590751656}" type="parTrans" cxnId="{7E890C25-F579-4E7B-9F02-97D468E4F7D1}">
      <dgm:prSet/>
      <dgm:spPr/>
      <dgm:t>
        <a:bodyPr/>
        <a:lstStyle/>
        <a:p>
          <a:endParaRPr lang="hu-HU"/>
        </a:p>
      </dgm:t>
    </dgm:pt>
    <dgm:pt modelId="{B7F28E54-7BCE-4FB2-99BB-F37D96810228}" type="sibTrans" cxnId="{7E890C25-F579-4E7B-9F02-97D468E4F7D1}">
      <dgm:prSet/>
      <dgm:spPr/>
      <dgm:t>
        <a:bodyPr/>
        <a:lstStyle/>
        <a:p>
          <a:endParaRPr lang="hu-HU"/>
        </a:p>
      </dgm:t>
    </dgm:pt>
    <dgm:pt modelId="{C6431B4E-03D2-4709-8D73-50625BB5947E}">
      <dgm:prSet phldrT="[Szöveg]"/>
      <dgm:spPr/>
      <dgm:t>
        <a:bodyPr/>
        <a:lstStyle/>
        <a:p>
          <a:r>
            <a:rPr lang="hu-HU" dirty="0" smtClean="0"/>
            <a:t>ELŐVÁROSI</a:t>
          </a:r>
          <a:endParaRPr lang="hu-HU" dirty="0"/>
        </a:p>
      </dgm:t>
    </dgm:pt>
    <dgm:pt modelId="{6E0E09FA-0011-40BA-BFEA-BF06356C91BB}" type="parTrans" cxnId="{E18FAC49-0518-41D6-80F8-4C30F6E6CAD3}">
      <dgm:prSet/>
      <dgm:spPr/>
      <dgm:t>
        <a:bodyPr/>
        <a:lstStyle/>
        <a:p>
          <a:endParaRPr lang="hu-HU"/>
        </a:p>
      </dgm:t>
    </dgm:pt>
    <dgm:pt modelId="{0A2D6A04-0B40-47D3-BA0F-5A257C69267A}" type="sibTrans" cxnId="{E18FAC49-0518-41D6-80F8-4C30F6E6CAD3}">
      <dgm:prSet/>
      <dgm:spPr/>
      <dgm:t>
        <a:bodyPr/>
        <a:lstStyle/>
        <a:p>
          <a:endParaRPr lang="hu-HU"/>
        </a:p>
      </dgm:t>
    </dgm:pt>
    <dgm:pt modelId="{F04A9012-2849-44D6-B126-2211D66EA634}">
      <dgm:prSet phldrT="[Szöveg]"/>
      <dgm:spPr/>
      <dgm:t>
        <a:bodyPr/>
        <a:lstStyle/>
        <a:p>
          <a:r>
            <a:rPr lang="hu-HU" dirty="0" smtClean="0"/>
            <a:t>TÁVOLSÁGI</a:t>
          </a:r>
          <a:endParaRPr lang="hu-HU" dirty="0"/>
        </a:p>
      </dgm:t>
    </dgm:pt>
    <dgm:pt modelId="{B09F512E-A766-4480-8EC0-6104C43E41F5}" type="parTrans" cxnId="{9EE9D454-85C8-404F-ACA0-F8CA58D3E956}">
      <dgm:prSet/>
      <dgm:spPr/>
      <dgm:t>
        <a:bodyPr/>
        <a:lstStyle/>
        <a:p>
          <a:endParaRPr lang="hu-HU"/>
        </a:p>
      </dgm:t>
    </dgm:pt>
    <dgm:pt modelId="{0BBBF8F7-9A4A-4807-BA4E-AAB55847032D}" type="sibTrans" cxnId="{9EE9D454-85C8-404F-ACA0-F8CA58D3E956}">
      <dgm:prSet/>
      <dgm:spPr/>
      <dgm:t>
        <a:bodyPr/>
        <a:lstStyle/>
        <a:p>
          <a:endParaRPr lang="hu-HU"/>
        </a:p>
      </dgm:t>
    </dgm:pt>
    <dgm:pt modelId="{3FD948EA-61C6-4F44-9F1B-BEDEC7D5D93F}">
      <dgm:prSet phldrT="[Szöveg]"/>
      <dgm:spPr/>
      <dgm:t>
        <a:bodyPr/>
        <a:lstStyle/>
        <a:p>
          <a:r>
            <a:rPr lang="hu-HU" dirty="0" smtClean="0"/>
            <a:t>KONTINENTÁLIS</a:t>
          </a:r>
          <a:endParaRPr lang="hu-HU" dirty="0"/>
        </a:p>
      </dgm:t>
    </dgm:pt>
    <dgm:pt modelId="{50416553-18A1-49F4-B7B0-756B9B48702B}" type="parTrans" cxnId="{9C6A0B01-2D04-4664-A006-FD1E510EB38F}">
      <dgm:prSet/>
      <dgm:spPr/>
      <dgm:t>
        <a:bodyPr/>
        <a:lstStyle/>
        <a:p>
          <a:endParaRPr lang="hu-HU"/>
        </a:p>
      </dgm:t>
    </dgm:pt>
    <dgm:pt modelId="{35379FF8-D69B-43CD-8C20-105B0CF01376}" type="sibTrans" cxnId="{9C6A0B01-2D04-4664-A006-FD1E510EB38F}">
      <dgm:prSet/>
      <dgm:spPr/>
      <dgm:t>
        <a:bodyPr/>
        <a:lstStyle/>
        <a:p>
          <a:endParaRPr lang="hu-HU"/>
        </a:p>
      </dgm:t>
    </dgm:pt>
    <dgm:pt modelId="{E838EC8E-58B6-4837-B220-6D6B1165F245}">
      <dgm:prSet phldrT="[Szöveg]"/>
      <dgm:spPr/>
      <dgm:t>
        <a:bodyPr/>
        <a:lstStyle/>
        <a:p>
          <a:r>
            <a:rPr lang="hu-HU" dirty="0" smtClean="0"/>
            <a:t>INTER-</a:t>
          </a:r>
        </a:p>
        <a:p>
          <a:r>
            <a:rPr lang="hu-HU" dirty="0" smtClean="0"/>
            <a:t>KONTINENTÁLIS</a:t>
          </a:r>
        </a:p>
      </dgm:t>
    </dgm:pt>
    <dgm:pt modelId="{79C3EAA7-6749-48B0-B574-F8B43759B6FB}" type="parTrans" cxnId="{38F997F2-6D1E-4DD7-B473-228A36D1A8AC}">
      <dgm:prSet/>
      <dgm:spPr/>
      <dgm:t>
        <a:bodyPr/>
        <a:lstStyle/>
        <a:p>
          <a:endParaRPr lang="hu-HU"/>
        </a:p>
      </dgm:t>
    </dgm:pt>
    <dgm:pt modelId="{42E7C25B-79DA-4930-BE0E-6DD39688FDBC}" type="sibTrans" cxnId="{38F997F2-6D1E-4DD7-B473-228A36D1A8AC}">
      <dgm:prSet/>
      <dgm:spPr/>
      <dgm:t>
        <a:bodyPr/>
        <a:lstStyle/>
        <a:p>
          <a:endParaRPr lang="hu-HU"/>
        </a:p>
      </dgm:t>
    </dgm:pt>
    <dgm:pt modelId="{611B5153-C36C-4B3E-ABFB-1EDF4DFCD233}">
      <dgm:prSet/>
      <dgm:spPr/>
      <dgm:t>
        <a:bodyPr/>
        <a:lstStyle/>
        <a:p>
          <a:r>
            <a:rPr lang="hu-HU" dirty="0" smtClean="0"/>
            <a:t>HELYI</a:t>
          </a:r>
          <a:endParaRPr lang="hu-HU" dirty="0"/>
        </a:p>
      </dgm:t>
    </dgm:pt>
    <dgm:pt modelId="{C7C5DF51-8116-40F1-9682-4CC2924CFB8D}" type="parTrans" cxnId="{F2C52504-FD56-43EC-84FC-1A0F345CAA60}">
      <dgm:prSet/>
      <dgm:spPr/>
      <dgm:t>
        <a:bodyPr/>
        <a:lstStyle/>
        <a:p>
          <a:endParaRPr lang="hu-HU"/>
        </a:p>
      </dgm:t>
    </dgm:pt>
    <dgm:pt modelId="{7884D465-E8BB-4FA6-B568-56043537ACC6}" type="sibTrans" cxnId="{F2C52504-FD56-43EC-84FC-1A0F345CAA60}">
      <dgm:prSet/>
      <dgm:spPr/>
      <dgm:t>
        <a:bodyPr/>
        <a:lstStyle/>
        <a:p>
          <a:endParaRPr lang="hu-HU"/>
        </a:p>
      </dgm:t>
    </dgm:pt>
    <dgm:pt modelId="{B95F0E22-F63B-444F-A8F7-32FBA1BC2F0F}" type="pres">
      <dgm:prSet presAssocID="{CA465870-ACDF-4D29-A17D-C8D5FD76110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EB4D851E-6EA2-42A5-BD33-667ADE6FA304}" type="pres">
      <dgm:prSet presAssocID="{611B5153-C36C-4B3E-ABFB-1EDF4DFCD23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7A23254-AFA4-4313-8F4B-CA0CDBE51C03}" type="pres">
      <dgm:prSet presAssocID="{611B5153-C36C-4B3E-ABFB-1EDF4DFCD233}" presName="spNode" presStyleCnt="0"/>
      <dgm:spPr/>
    </dgm:pt>
    <dgm:pt modelId="{0FCEAEDA-8F07-4FB9-A6F5-07A2E4007BBB}" type="pres">
      <dgm:prSet presAssocID="{7884D465-E8BB-4FA6-B568-56043537ACC6}" presName="sibTrans" presStyleLbl="sibTrans1D1" presStyleIdx="0" presStyleCnt="6"/>
      <dgm:spPr/>
      <dgm:t>
        <a:bodyPr/>
        <a:lstStyle/>
        <a:p>
          <a:endParaRPr lang="hu-HU"/>
        </a:p>
      </dgm:t>
    </dgm:pt>
    <dgm:pt modelId="{801A94DB-79C2-41D7-80DE-BCC9AB06AFD9}" type="pres">
      <dgm:prSet presAssocID="{4B89062B-DBE3-4C27-8384-A06BB680C29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E1982A5-E7B3-4B13-83B1-FD40FEAED1F8}" type="pres">
      <dgm:prSet presAssocID="{4B89062B-DBE3-4C27-8384-A06BB680C29C}" presName="spNode" presStyleCnt="0"/>
      <dgm:spPr/>
    </dgm:pt>
    <dgm:pt modelId="{BFC87D59-6CCE-440D-812C-94139212EFA3}" type="pres">
      <dgm:prSet presAssocID="{B7F28E54-7BCE-4FB2-99BB-F37D96810228}" presName="sibTrans" presStyleLbl="sibTrans1D1" presStyleIdx="1" presStyleCnt="6"/>
      <dgm:spPr/>
      <dgm:t>
        <a:bodyPr/>
        <a:lstStyle/>
        <a:p>
          <a:endParaRPr lang="hu-HU"/>
        </a:p>
      </dgm:t>
    </dgm:pt>
    <dgm:pt modelId="{593D7270-0F23-4D92-8F97-201B4E30D186}" type="pres">
      <dgm:prSet presAssocID="{C6431B4E-03D2-4709-8D73-50625BB5947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C0FBBAE-2640-4ADD-B10B-816A73A5511E}" type="pres">
      <dgm:prSet presAssocID="{C6431B4E-03D2-4709-8D73-50625BB5947E}" presName="spNode" presStyleCnt="0"/>
      <dgm:spPr/>
    </dgm:pt>
    <dgm:pt modelId="{E96284A5-AD80-4B82-B863-D350A8079461}" type="pres">
      <dgm:prSet presAssocID="{0A2D6A04-0B40-47D3-BA0F-5A257C69267A}" presName="sibTrans" presStyleLbl="sibTrans1D1" presStyleIdx="2" presStyleCnt="6"/>
      <dgm:spPr/>
      <dgm:t>
        <a:bodyPr/>
        <a:lstStyle/>
        <a:p>
          <a:endParaRPr lang="hu-HU"/>
        </a:p>
      </dgm:t>
    </dgm:pt>
    <dgm:pt modelId="{C53A6F7E-C42D-424A-ACA1-E73D281895CC}" type="pres">
      <dgm:prSet presAssocID="{F04A9012-2849-44D6-B126-2211D66EA63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1ED207A-4E0C-4BC5-9C42-7B0F93423063}" type="pres">
      <dgm:prSet presAssocID="{F04A9012-2849-44D6-B126-2211D66EA634}" presName="spNode" presStyleCnt="0"/>
      <dgm:spPr/>
    </dgm:pt>
    <dgm:pt modelId="{8F098021-8639-420F-A16B-0E160437BE0B}" type="pres">
      <dgm:prSet presAssocID="{0BBBF8F7-9A4A-4807-BA4E-AAB55847032D}" presName="sibTrans" presStyleLbl="sibTrans1D1" presStyleIdx="3" presStyleCnt="6"/>
      <dgm:spPr/>
      <dgm:t>
        <a:bodyPr/>
        <a:lstStyle/>
        <a:p>
          <a:endParaRPr lang="hu-HU"/>
        </a:p>
      </dgm:t>
    </dgm:pt>
    <dgm:pt modelId="{930CF3ED-5B50-439D-A24E-45C3EF253A0A}" type="pres">
      <dgm:prSet presAssocID="{3FD948EA-61C6-4F44-9F1B-BEDEC7D5D93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912DB34-54BA-40CD-A106-9ACCE754E90D}" type="pres">
      <dgm:prSet presAssocID="{3FD948EA-61C6-4F44-9F1B-BEDEC7D5D93F}" presName="spNode" presStyleCnt="0"/>
      <dgm:spPr/>
    </dgm:pt>
    <dgm:pt modelId="{3F60EEE7-AB07-4A65-BB58-94E3AD56697B}" type="pres">
      <dgm:prSet presAssocID="{35379FF8-D69B-43CD-8C20-105B0CF01376}" presName="sibTrans" presStyleLbl="sibTrans1D1" presStyleIdx="4" presStyleCnt="6"/>
      <dgm:spPr/>
      <dgm:t>
        <a:bodyPr/>
        <a:lstStyle/>
        <a:p>
          <a:endParaRPr lang="hu-HU"/>
        </a:p>
      </dgm:t>
    </dgm:pt>
    <dgm:pt modelId="{C0C49CBC-B773-4BCE-A021-027F0035CC15}" type="pres">
      <dgm:prSet presAssocID="{E838EC8E-58B6-4837-B220-6D6B1165F24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1359664-D988-4714-AEE4-7D11D27C12C4}" type="pres">
      <dgm:prSet presAssocID="{E838EC8E-58B6-4837-B220-6D6B1165F245}" presName="spNode" presStyleCnt="0"/>
      <dgm:spPr/>
    </dgm:pt>
    <dgm:pt modelId="{371F0096-A822-4253-8096-B8CEF9BDD587}" type="pres">
      <dgm:prSet presAssocID="{42E7C25B-79DA-4930-BE0E-6DD39688FDBC}" presName="sibTrans" presStyleLbl="sibTrans1D1" presStyleIdx="5" presStyleCnt="6"/>
      <dgm:spPr/>
      <dgm:t>
        <a:bodyPr/>
        <a:lstStyle/>
        <a:p>
          <a:endParaRPr lang="hu-HU"/>
        </a:p>
      </dgm:t>
    </dgm:pt>
  </dgm:ptLst>
  <dgm:cxnLst>
    <dgm:cxn modelId="{E18FAC49-0518-41D6-80F8-4C30F6E6CAD3}" srcId="{CA465870-ACDF-4D29-A17D-C8D5FD761100}" destId="{C6431B4E-03D2-4709-8D73-50625BB5947E}" srcOrd="2" destOrd="0" parTransId="{6E0E09FA-0011-40BA-BFEA-BF06356C91BB}" sibTransId="{0A2D6A04-0B40-47D3-BA0F-5A257C69267A}"/>
    <dgm:cxn modelId="{8413511E-F15E-434D-890A-9C8EF4FCD8DF}" type="presOf" srcId="{611B5153-C36C-4B3E-ABFB-1EDF4DFCD233}" destId="{EB4D851E-6EA2-42A5-BD33-667ADE6FA304}" srcOrd="0" destOrd="0" presId="urn:microsoft.com/office/officeart/2005/8/layout/cycle6"/>
    <dgm:cxn modelId="{06762DEA-102B-4AF4-AEC5-89A0F326D96A}" type="presOf" srcId="{4B89062B-DBE3-4C27-8384-A06BB680C29C}" destId="{801A94DB-79C2-41D7-80DE-BCC9AB06AFD9}" srcOrd="0" destOrd="0" presId="urn:microsoft.com/office/officeart/2005/8/layout/cycle6"/>
    <dgm:cxn modelId="{6B608696-89FE-483F-8FF4-FBDCD40CE71A}" type="presOf" srcId="{0BBBF8F7-9A4A-4807-BA4E-AAB55847032D}" destId="{8F098021-8639-420F-A16B-0E160437BE0B}" srcOrd="0" destOrd="0" presId="urn:microsoft.com/office/officeart/2005/8/layout/cycle6"/>
    <dgm:cxn modelId="{B8B7F14A-59A0-484A-8A14-A1E628D64990}" type="presOf" srcId="{42E7C25B-79DA-4930-BE0E-6DD39688FDBC}" destId="{371F0096-A822-4253-8096-B8CEF9BDD587}" srcOrd="0" destOrd="0" presId="urn:microsoft.com/office/officeart/2005/8/layout/cycle6"/>
    <dgm:cxn modelId="{9C6A0B01-2D04-4664-A006-FD1E510EB38F}" srcId="{CA465870-ACDF-4D29-A17D-C8D5FD761100}" destId="{3FD948EA-61C6-4F44-9F1B-BEDEC7D5D93F}" srcOrd="4" destOrd="0" parTransId="{50416553-18A1-49F4-B7B0-756B9B48702B}" sibTransId="{35379FF8-D69B-43CD-8C20-105B0CF01376}"/>
    <dgm:cxn modelId="{D7D2AC23-EECF-4E51-83FB-B29D4A5EF366}" type="presOf" srcId="{C6431B4E-03D2-4709-8D73-50625BB5947E}" destId="{593D7270-0F23-4D92-8F97-201B4E30D186}" srcOrd="0" destOrd="0" presId="urn:microsoft.com/office/officeart/2005/8/layout/cycle6"/>
    <dgm:cxn modelId="{38F997F2-6D1E-4DD7-B473-228A36D1A8AC}" srcId="{CA465870-ACDF-4D29-A17D-C8D5FD761100}" destId="{E838EC8E-58B6-4837-B220-6D6B1165F245}" srcOrd="5" destOrd="0" parTransId="{79C3EAA7-6749-48B0-B574-F8B43759B6FB}" sibTransId="{42E7C25B-79DA-4930-BE0E-6DD39688FDBC}"/>
    <dgm:cxn modelId="{9EE9D454-85C8-404F-ACA0-F8CA58D3E956}" srcId="{CA465870-ACDF-4D29-A17D-C8D5FD761100}" destId="{F04A9012-2849-44D6-B126-2211D66EA634}" srcOrd="3" destOrd="0" parTransId="{B09F512E-A766-4480-8EC0-6104C43E41F5}" sibTransId="{0BBBF8F7-9A4A-4807-BA4E-AAB55847032D}"/>
    <dgm:cxn modelId="{08406B7E-6194-494B-8AE8-9AE13D3DFEB5}" type="presOf" srcId="{35379FF8-D69B-43CD-8C20-105B0CF01376}" destId="{3F60EEE7-AB07-4A65-BB58-94E3AD56697B}" srcOrd="0" destOrd="0" presId="urn:microsoft.com/office/officeart/2005/8/layout/cycle6"/>
    <dgm:cxn modelId="{0F7A79EE-09B5-45F5-982B-F2972ADB2102}" type="presOf" srcId="{CA465870-ACDF-4D29-A17D-C8D5FD761100}" destId="{B95F0E22-F63B-444F-A8F7-32FBA1BC2F0F}" srcOrd="0" destOrd="0" presId="urn:microsoft.com/office/officeart/2005/8/layout/cycle6"/>
    <dgm:cxn modelId="{7E890C25-F579-4E7B-9F02-97D468E4F7D1}" srcId="{CA465870-ACDF-4D29-A17D-C8D5FD761100}" destId="{4B89062B-DBE3-4C27-8384-A06BB680C29C}" srcOrd="1" destOrd="0" parTransId="{D0B88DF2-5920-4AB8-8811-014590751656}" sibTransId="{B7F28E54-7BCE-4FB2-99BB-F37D96810228}"/>
    <dgm:cxn modelId="{F34426B7-D605-4A47-BB02-F1ED7C32332B}" type="presOf" srcId="{F04A9012-2849-44D6-B126-2211D66EA634}" destId="{C53A6F7E-C42D-424A-ACA1-E73D281895CC}" srcOrd="0" destOrd="0" presId="urn:microsoft.com/office/officeart/2005/8/layout/cycle6"/>
    <dgm:cxn modelId="{F2C52504-FD56-43EC-84FC-1A0F345CAA60}" srcId="{CA465870-ACDF-4D29-A17D-C8D5FD761100}" destId="{611B5153-C36C-4B3E-ABFB-1EDF4DFCD233}" srcOrd="0" destOrd="0" parTransId="{C7C5DF51-8116-40F1-9682-4CC2924CFB8D}" sibTransId="{7884D465-E8BB-4FA6-B568-56043537ACC6}"/>
    <dgm:cxn modelId="{FEA2348D-BB00-4DB9-82A4-11C55D063A06}" type="presOf" srcId="{E838EC8E-58B6-4837-B220-6D6B1165F245}" destId="{C0C49CBC-B773-4BCE-A021-027F0035CC15}" srcOrd="0" destOrd="0" presId="urn:microsoft.com/office/officeart/2005/8/layout/cycle6"/>
    <dgm:cxn modelId="{DBC1314E-955D-4C16-AFD5-07B3844AB5AA}" type="presOf" srcId="{0A2D6A04-0B40-47D3-BA0F-5A257C69267A}" destId="{E96284A5-AD80-4B82-B863-D350A8079461}" srcOrd="0" destOrd="0" presId="urn:microsoft.com/office/officeart/2005/8/layout/cycle6"/>
    <dgm:cxn modelId="{77FD4399-B6C0-4623-9E97-A9F5DE15088B}" type="presOf" srcId="{7884D465-E8BB-4FA6-B568-56043537ACC6}" destId="{0FCEAEDA-8F07-4FB9-A6F5-07A2E4007BBB}" srcOrd="0" destOrd="0" presId="urn:microsoft.com/office/officeart/2005/8/layout/cycle6"/>
    <dgm:cxn modelId="{C6825649-886A-4B05-8E75-EE4DCC2FC2B1}" type="presOf" srcId="{3FD948EA-61C6-4F44-9F1B-BEDEC7D5D93F}" destId="{930CF3ED-5B50-439D-A24E-45C3EF253A0A}" srcOrd="0" destOrd="0" presId="urn:microsoft.com/office/officeart/2005/8/layout/cycle6"/>
    <dgm:cxn modelId="{F792EC63-B66B-451E-9AC6-8496911151A3}" type="presOf" srcId="{B7F28E54-7BCE-4FB2-99BB-F37D96810228}" destId="{BFC87D59-6CCE-440D-812C-94139212EFA3}" srcOrd="0" destOrd="0" presId="urn:microsoft.com/office/officeart/2005/8/layout/cycle6"/>
    <dgm:cxn modelId="{99A1040F-CA7E-4339-8C0A-6D9C4373D26A}" type="presParOf" srcId="{B95F0E22-F63B-444F-A8F7-32FBA1BC2F0F}" destId="{EB4D851E-6EA2-42A5-BD33-667ADE6FA304}" srcOrd="0" destOrd="0" presId="urn:microsoft.com/office/officeart/2005/8/layout/cycle6"/>
    <dgm:cxn modelId="{CA83669E-352D-42F5-88FC-F13297B32E50}" type="presParOf" srcId="{B95F0E22-F63B-444F-A8F7-32FBA1BC2F0F}" destId="{27A23254-AFA4-4313-8F4B-CA0CDBE51C03}" srcOrd="1" destOrd="0" presId="urn:microsoft.com/office/officeart/2005/8/layout/cycle6"/>
    <dgm:cxn modelId="{7AE2F145-DFBE-4B2A-9E6A-1DB600420A5B}" type="presParOf" srcId="{B95F0E22-F63B-444F-A8F7-32FBA1BC2F0F}" destId="{0FCEAEDA-8F07-4FB9-A6F5-07A2E4007BBB}" srcOrd="2" destOrd="0" presId="urn:microsoft.com/office/officeart/2005/8/layout/cycle6"/>
    <dgm:cxn modelId="{8BAE01F5-09E5-4C53-842B-A7FA5CC82372}" type="presParOf" srcId="{B95F0E22-F63B-444F-A8F7-32FBA1BC2F0F}" destId="{801A94DB-79C2-41D7-80DE-BCC9AB06AFD9}" srcOrd="3" destOrd="0" presId="urn:microsoft.com/office/officeart/2005/8/layout/cycle6"/>
    <dgm:cxn modelId="{0B2FA32C-7BE6-4803-9F33-3257B985B272}" type="presParOf" srcId="{B95F0E22-F63B-444F-A8F7-32FBA1BC2F0F}" destId="{6E1982A5-E7B3-4B13-83B1-FD40FEAED1F8}" srcOrd="4" destOrd="0" presId="urn:microsoft.com/office/officeart/2005/8/layout/cycle6"/>
    <dgm:cxn modelId="{72EEC716-3A43-4D40-8799-B65806FF4654}" type="presParOf" srcId="{B95F0E22-F63B-444F-A8F7-32FBA1BC2F0F}" destId="{BFC87D59-6CCE-440D-812C-94139212EFA3}" srcOrd="5" destOrd="0" presId="urn:microsoft.com/office/officeart/2005/8/layout/cycle6"/>
    <dgm:cxn modelId="{C7AAD053-9454-495B-AE4D-3F02CAC1BC3A}" type="presParOf" srcId="{B95F0E22-F63B-444F-A8F7-32FBA1BC2F0F}" destId="{593D7270-0F23-4D92-8F97-201B4E30D186}" srcOrd="6" destOrd="0" presId="urn:microsoft.com/office/officeart/2005/8/layout/cycle6"/>
    <dgm:cxn modelId="{6542C252-F7E8-44A7-A698-DA72D6C36C8B}" type="presParOf" srcId="{B95F0E22-F63B-444F-A8F7-32FBA1BC2F0F}" destId="{5C0FBBAE-2640-4ADD-B10B-816A73A5511E}" srcOrd="7" destOrd="0" presId="urn:microsoft.com/office/officeart/2005/8/layout/cycle6"/>
    <dgm:cxn modelId="{547D3361-93EF-4FB3-AE38-2D2B6C0040C9}" type="presParOf" srcId="{B95F0E22-F63B-444F-A8F7-32FBA1BC2F0F}" destId="{E96284A5-AD80-4B82-B863-D350A8079461}" srcOrd="8" destOrd="0" presId="urn:microsoft.com/office/officeart/2005/8/layout/cycle6"/>
    <dgm:cxn modelId="{A70BCD52-71D6-4E17-A535-979B8D7D56D7}" type="presParOf" srcId="{B95F0E22-F63B-444F-A8F7-32FBA1BC2F0F}" destId="{C53A6F7E-C42D-424A-ACA1-E73D281895CC}" srcOrd="9" destOrd="0" presId="urn:microsoft.com/office/officeart/2005/8/layout/cycle6"/>
    <dgm:cxn modelId="{87873766-B499-4886-81D0-36DC96DF5E66}" type="presParOf" srcId="{B95F0E22-F63B-444F-A8F7-32FBA1BC2F0F}" destId="{F1ED207A-4E0C-4BC5-9C42-7B0F93423063}" srcOrd="10" destOrd="0" presId="urn:microsoft.com/office/officeart/2005/8/layout/cycle6"/>
    <dgm:cxn modelId="{35BFE782-C976-4835-B00E-3DDB7D924E31}" type="presParOf" srcId="{B95F0E22-F63B-444F-A8F7-32FBA1BC2F0F}" destId="{8F098021-8639-420F-A16B-0E160437BE0B}" srcOrd="11" destOrd="0" presId="urn:microsoft.com/office/officeart/2005/8/layout/cycle6"/>
    <dgm:cxn modelId="{77EE4D6D-12A5-4780-A150-68B919FCB29A}" type="presParOf" srcId="{B95F0E22-F63B-444F-A8F7-32FBA1BC2F0F}" destId="{930CF3ED-5B50-439D-A24E-45C3EF253A0A}" srcOrd="12" destOrd="0" presId="urn:microsoft.com/office/officeart/2005/8/layout/cycle6"/>
    <dgm:cxn modelId="{486426D2-5100-4C1A-A1B6-951EBC2B36C2}" type="presParOf" srcId="{B95F0E22-F63B-444F-A8F7-32FBA1BC2F0F}" destId="{8912DB34-54BA-40CD-A106-9ACCE754E90D}" srcOrd="13" destOrd="0" presId="urn:microsoft.com/office/officeart/2005/8/layout/cycle6"/>
    <dgm:cxn modelId="{578A9CCB-8ECB-4669-BA03-A491E4C43C87}" type="presParOf" srcId="{B95F0E22-F63B-444F-A8F7-32FBA1BC2F0F}" destId="{3F60EEE7-AB07-4A65-BB58-94E3AD56697B}" srcOrd="14" destOrd="0" presId="urn:microsoft.com/office/officeart/2005/8/layout/cycle6"/>
    <dgm:cxn modelId="{890FD06A-2CE7-47B2-BF11-21DAAC9B65B9}" type="presParOf" srcId="{B95F0E22-F63B-444F-A8F7-32FBA1BC2F0F}" destId="{C0C49CBC-B773-4BCE-A021-027F0035CC15}" srcOrd="15" destOrd="0" presId="urn:microsoft.com/office/officeart/2005/8/layout/cycle6"/>
    <dgm:cxn modelId="{1A86FA4C-D858-45BC-85EE-772E051F40F0}" type="presParOf" srcId="{B95F0E22-F63B-444F-A8F7-32FBA1BC2F0F}" destId="{91359664-D988-4714-AEE4-7D11D27C12C4}" srcOrd="16" destOrd="0" presId="urn:microsoft.com/office/officeart/2005/8/layout/cycle6"/>
    <dgm:cxn modelId="{FE9FD72D-FBF7-4A32-B526-319D5265560E}" type="presParOf" srcId="{B95F0E22-F63B-444F-A8F7-32FBA1BC2F0F}" destId="{371F0096-A822-4253-8096-B8CEF9BDD587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946D42-C5A5-4511-BB8E-602FCD197177}" type="doc">
      <dgm:prSet loTypeId="urn:microsoft.com/office/officeart/2005/8/layout/gear1" loCatId="relationship" qsTypeId="urn:microsoft.com/office/officeart/2005/8/quickstyle/simple1" qsCatId="simple" csTypeId="urn:microsoft.com/office/officeart/2005/8/colors/colorful1#3" csCatId="colorful" phldr="1"/>
      <dgm:spPr/>
    </dgm:pt>
    <dgm:pt modelId="{74D5F794-6F9B-482D-9042-BF4EEDCC1703}">
      <dgm:prSet phldrT="[Szöveg]" custT="1"/>
      <dgm:spPr/>
      <dgm:t>
        <a:bodyPr/>
        <a:lstStyle/>
        <a:p>
          <a:r>
            <a:rPr lang="hu-HU" sz="2800" b="1" dirty="0" smtClean="0">
              <a:solidFill>
                <a:srgbClr val="002060"/>
              </a:solidFill>
            </a:rPr>
            <a:t>Áruszállítás</a:t>
          </a:r>
          <a:endParaRPr lang="hu-HU" sz="2800" b="1" dirty="0">
            <a:solidFill>
              <a:srgbClr val="002060"/>
            </a:solidFill>
          </a:endParaRPr>
        </a:p>
      </dgm:t>
    </dgm:pt>
    <dgm:pt modelId="{B921FAB6-6B2D-44F5-8E08-8B9D827FCF0C}" type="parTrans" cxnId="{23F5360D-7A7E-40F4-8F67-39AC75D016D9}">
      <dgm:prSet/>
      <dgm:spPr/>
      <dgm:t>
        <a:bodyPr/>
        <a:lstStyle/>
        <a:p>
          <a:endParaRPr lang="hu-HU"/>
        </a:p>
      </dgm:t>
    </dgm:pt>
    <dgm:pt modelId="{7C6EFBC9-BE3B-4B16-9EB3-7C4C7E00D979}" type="sibTrans" cxnId="{23F5360D-7A7E-40F4-8F67-39AC75D016D9}">
      <dgm:prSet/>
      <dgm:spPr/>
      <dgm:t>
        <a:bodyPr/>
        <a:lstStyle/>
        <a:p>
          <a:endParaRPr lang="hu-HU"/>
        </a:p>
      </dgm:t>
    </dgm:pt>
    <dgm:pt modelId="{5C0E6697-2A88-4369-87C0-7DAD19DC6375}">
      <dgm:prSet phldrT="[Szöveg]"/>
      <dgm:spPr/>
      <dgm:t>
        <a:bodyPr/>
        <a:lstStyle/>
        <a:p>
          <a:r>
            <a:rPr lang="hu-HU" dirty="0" smtClean="0">
              <a:solidFill>
                <a:srgbClr val="002060"/>
              </a:solidFill>
            </a:rPr>
            <a:t>Fogyasztói igények</a:t>
          </a:r>
          <a:endParaRPr lang="hu-HU" dirty="0">
            <a:solidFill>
              <a:srgbClr val="002060"/>
            </a:solidFill>
          </a:endParaRPr>
        </a:p>
      </dgm:t>
    </dgm:pt>
    <dgm:pt modelId="{2FAC16C0-6E9B-4E9B-8DBA-80D42A5386BF}" type="parTrans" cxnId="{355C020C-ABF6-408A-B669-52509AF374FD}">
      <dgm:prSet/>
      <dgm:spPr/>
      <dgm:t>
        <a:bodyPr/>
        <a:lstStyle/>
        <a:p>
          <a:endParaRPr lang="hu-HU"/>
        </a:p>
      </dgm:t>
    </dgm:pt>
    <dgm:pt modelId="{789962AF-AC37-4463-BC20-598F594E4F2C}" type="sibTrans" cxnId="{355C020C-ABF6-408A-B669-52509AF374FD}">
      <dgm:prSet/>
      <dgm:spPr/>
      <dgm:t>
        <a:bodyPr/>
        <a:lstStyle/>
        <a:p>
          <a:endParaRPr lang="hu-HU"/>
        </a:p>
      </dgm:t>
    </dgm:pt>
    <dgm:pt modelId="{4552AE4D-229B-44EB-A8E3-2A7A4E3A502C}">
      <dgm:prSet phldrT="[Szöveg]"/>
      <dgm:spPr/>
      <dgm:t>
        <a:bodyPr/>
        <a:lstStyle/>
        <a:p>
          <a:r>
            <a:rPr lang="hu-HU" dirty="0" smtClean="0">
              <a:solidFill>
                <a:srgbClr val="002060"/>
              </a:solidFill>
            </a:rPr>
            <a:t>Termelői-kereskedelmi</a:t>
          </a:r>
          <a:endParaRPr lang="hu-HU" dirty="0">
            <a:solidFill>
              <a:srgbClr val="002060"/>
            </a:solidFill>
          </a:endParaRPr>
        </a:p>
      </dgm:t>
    </dgm:pt>
    <dgm:pt modelId="{4B78A2E5-A449-470A-8A38-A6677B1730BF}" type="parTrans" cxnId="{344A85ED-3823-4780-B4EF-F25A3C5B3332}">
      <dgm:prSet/>
      <dgm:spPr/>
      <dgm:t>
        <a:bodyPr/>
        <a:lstStyle/>
        <a:p>
          <a:endParaRPr lang="hu-HU"/>
        </a:p>
      </dgm:t>
    </dgm:pt>
    <dgm:pt modelId="{1C954DCD-F387-4268-BF59-7E2C56CD3EAC}" type="sibTrans" cxnId="{344A85ED-3823-4780-B4EF-F25A3C5B3332}">
      <dgm:prSet/>
      <dgm:spPr/>
      <dgm:t>
        <a:bodyPr/>
        <a:lstStyle/>
        <a:p>
          <a:endParaRPr lang="hu-HU"/>
        </a:p>
      </dgm:t>
    </dgm:pt>
    <dgm:pt modelId="{D4C837A4-72EE-4A0B-AB38-F3EC941633C6}" type="pres">
      <dgm:prSet presAssocID="{FD946D42-C5A5-4511-BB8E-602FCD19717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3AEFD8B-6C14-49C2-8430-970E01A09C79}" type="pres">
      <dgm:prSet presAssocID="{74D5F794-6F9B-482D-9042-BF4EEDCC1703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7337EC7-0839-45C9-A7D1-E379F59A6F9B}" type="pres">
      <dgm:prSet presAssocID="{74D5F794-6F9B-482D-9042-BF4EEDCC1703}" presName="gear1srcNode" presStyleLbl="node1" presStyleIdx="0" presStyleCnt="3"/>
      <dgm:spPr/>
      <dgm:t>
        <a:bodyPr/>
        <a:lstStyle/>
        <a:p>
          <a:endParaRPr lang="hu-HU"/>
        </a:p>
      </dgm:t>
    </dgm:pt>
    <dgm:pt modelId="{77F7D5B2-5240-4F62-9121-906C124D212F}" type="pres">
      <dgm:prSet presAssocID="{74D5F794-6F9B-482D-9042-BF4EEDCC1703}" presName="gear1dstNode" presStyleLbl="node1" presStyleIdx="0" presStyleCnt="3"/>
      <dgm:spPr/>
      <dgm:t>
        <a:bodyPr/>
        <a:lstStyle/>
        <a:p>
          <a:endParaRPr lang="hu-HU"/>
        </a:p>
      </dgm:t>
    </dgm:pt>
    <dgm:pt modelId="{64D5E2D6-1A0E-4970-9BC9-DB8045FF7343}" type="pres">
      <dgm:prSet presAssocID="{5C0E6697-2A88-4369-87C0-7DAD19DC6375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9E094E1-B72E-4396-AF58-8835A5C4D990}" type="pres">
      <dgm:prSet presAssocID="{5C0E6697-2A88-4369-87C0-7DAD19DC6375}" presName="gear2srcNode" presStyleLbl="node1" presStyleIdx="1" presStyleCnt="3"/>
      <dgm:spPr/>
      <dgm:t>
        <a:bodyPr/>
        <a:lstStyle/>
        <a:p>
          <a:endParaRPr lang="hu-HU"/>
        </a:p>
      </dgm:t>
    </dgm:pt>
    <dgm:pt modelId="{4A300052-2327-460F-A789-AF624F78A567}" type="pres">
      <dgm:prSet presAssocID="{5C0E6697-2A88-4369-87C0-7DAD19DC6375}" presName="gear2dstNode" presStyleLbl="node1" presStyleIdx="1" presStyleCnt="3"/>
      <dgm:spPr/>
      <dgm:t>
        <a:bodyPr/>
        <a:lstStyle/>
        <a:p>
          <a:endParaRPr lang="hu-HU"/>
        </a:p>
      </dgm:t>
    </dgm:pt>
    <dgm:pt modelId="{DC8E17B3-DC88-4102-BF74-B2202F947110}" type="pres">
      <dgm:prSet presAssocID="{4552AE4D-229B-44EB-A8E3-2A7A4E3A502C}" presName="gear3" presStyleLbl="node1" presStyleIdx="2" presStyleCnt="3"/>
      <dgm:spPr/>
      <dgm:t>
        <a:bodyPr/>
        <a:lstStyle/>
        <a:p>
          <a:endParaRPr lang="hu-HU"/>
        </a:p>
      </dgm:t>
    </dgm:pt>
    <dgm:pt modelId="{E3C5CBE5-B0FC-45F7-AFBB-01D51C333040}" type="pres">
      <dgm:prSet presAssocID="{4552AE4D-229B-44EB-A8E3-2A7A4E3A502C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BEE3E45-CA53-4661-993B-4ACFA387C325}" type="pres">
      <dgm:prSet presAssocID="{4552AE4D-229B-44EB-A8E3-2A7A4E3A502C}" presName="gear3srcNode" presStyleLbl="node1" presStyleIdx="2" presStyleCnt="3"/>
      <dgm:spPr/>
      <dgm:t>
        <a:bodyPr/>
        <a:lstStyle/>
        <a:p>
          <a:endParaRPr lang="hu-HU"/>
        </a:p>
      </dgm:t>
    </dgm:pt>
    <dgm:pt modelId="{312B7B69-E66E-4411-808A-757471FE806D}" type="pres">
      <dgm:prSet presAssocID="{4552AE4D-229B-44EB-A8E3-2A7A4E3A502C}" presName="gear3dstNode" presStyleLbl="node1" presStyleIdx="2" presStyleCnt="3"/>
      <dgm:spPr/>
      <dgm:t>
        <a:bodyPr/>
        <a:lstStyle/>
        <a:p>
          <a:endParaRPr lang="hu-HU"/>
        </a:p>
      </dgm:t>
    </dgm:pt>
    <dgm:pt modelId="{9825A8E7-A100-4760-AF7A-84D548F1D8E7}" type="pres">
      <dgm:prSet presAssocID="{7C6EFBC9-BE3B-4B16-9EB3-7C4C7E00D979}" presName="connector1" presStyleLbl="sibTrans2D1" presStyleIdx="0" presStyleCnt="3"/>
      <dgm:spPr/>
      <dgm:t>
        <a:bodyPr/>
        <a:lstStyle/>
        <a:p>
          <a:endParaRPr lang="hu-HU"/>
        </a:p>
      </dgm:t>
    </dgm:pt>
    <dgm:pt modelId="{2202CE2A-C91A-422A-9F70-785048CED750}" type="pres">
      <dgm:prSet presAssocID="{789962AF-AC37-4463-BC20-598F594E4F2C}" presName="connector2" presStyleLbl="sibTrans2D1" presStyleIdx="1" presStyleCnt="3"/>
      <dgm:spPr/>
      <dgm:t>
        <a:bodyPr/>
        <a:lstStyle/>
        <a:p>
          <a:endParaRPr lang="hu-HU"/>
        </a:p>
      </dgm:t>
    </dgm:pt>
    <dgm:pt modelId="{25150E87-48D0-4027-9D21-8DE4EA604D32}" type="pres">
      <dgm:prSet presAssocID="{1C954DCD-F387-4268-BF59-7E2C56CD3EAC}" presName="connector3" presStyleLbl="sibTrans2D1" presStyleIdx="2" presStyleCnt="3"/>
      <dgm:spPr/>
      <dgm:t>
        <a:bodyPr/>
        <a:lstStyle/>
        <a:p>
          <a:endParaRPr lang="hu-HU"/>
        </a:p>
      </dgm:t>
    </dgm:pt>
  </dgm:ptLst>
  <dgm:cxnLst>
    <dgm:cxn modelId="{068B9BB7-0FBE-4DA7-A11C-63D757AE2133}" type="presOf" srcId="{74D5F794-6F9B-482D-9042-BF4EEDCC1703}" destId="{27337EC7-0839-45C9-A7D1-E379F59A6F9B}" srcOrd="1" destOrd="0" presId="urn:microsoft.com/office/officeart/2005/8/layout/gear1"/>
    <dgm:cxn modelId="{23F5360D-7A7E-40F4-8F67-39AC75D016D9}" srcId="{FD946D42-C5A5-4511-BB8E-602FCD197177}" destId="{74D5F794-6F9B-482D-9042-BF4EEDCC1703}" srcOrd="0" destOrd="0" parTransId="{B921FAB6-6B2D-44F5-8E08-8B9D827FCF0C}" sibTransId="{7C6EFBC9-BE3B-4B16-9EB3-7C4C7E00D979}"/>
    <dgm:cxn modelId="{BE44F04A-5BF1-44AD-A16E-626A430D5F72}" type="presOf" srcId="{7C6EFBC9-BE3B-4B16-9EB3-7C4C7E00D979}" destId="{9825A8E7-A100-4760-AF7A-84D548F1D8E7}" srcOrd="0" destOrd="0" presId="urn:microsoft.com/office/officeart/2005/8/layout/gear1"/>
    <dgm:cxn modelId="{BD26A3F0-A91F-4722-8239-25B81B6BB020}" type="presOf" srcId="{4552AE4D-229B-44EB-A8E3-2A7A4E3A502C}" destId="{DC8E17B3-DC88-4102-BF74-B2202F947110}" srcOrd="0" destOrd="0" presId="urn:microsoft.com/office/officeart/2005/8/layout/gear1"/>
    <dgm:cxn modelId="{ABB157C4-8919-418E-8EB8-F806AEB778E2}" type="presOf" srcId="{74D5F794-6F9B-482D-9042-BF4EEDCC1703}" destId="{43AEFD8B-6C14-49C2-8430-970E01A09C79}" srcOrd="0" destOrd="0" presId="urn:microsoft.com/office/officeart/2005/8/layout/gear1"/>
    <dgm:cxn modelId="{0923FECE-5A85-41EF-BE1A-6BDC503FE374}" type="presOf" srcId="{5C0E6697-2A88-4369-87C0-7DAD19DC6375}" destId="{19E094E1-B72E-4396-AF58-8835A5C4D990}" srcOrd="1" destOrd="0" presId="urn:microsoft.com/office/officeart/2005/8/layout/gear1"/>
    <dgm:cxn modelId="{8B733BC1-7BBB-4295-818C-B16A0252020B}" type="presOf" srcId="{789962AF-AC37-4463-BC20-598F594E4F2C}" destId="{2202CE2A-C91A-422A-9F70-785048CED750}" srcOrd="0" destOrd="0" presId="urn:microsoft.com/office/officeart/2005/8/layout/gear1"/>
    <dgm:cxn modelId="{355C020C-ABF6-408A-B669-52509AF374FD}" srcId="{FD946D42-C5A5-4511-BB8E-602FCD197177}" destId="{5C0E6697-2A88-4369-87C0-7DAD19DC6375}" srcOrd="1" destOrd="0" parTransId="{2FAC16C0-6E9B-4E9B-8DBA-80D42A5386BF}" sibTransId="{789962AF-AC37-4463-BC20-598F594E4F2C}"/>
    <dgm:cxn modelId="{18C23D1C-0DF5-45A2-91A4-067B91475539}" type="presOf" srcId="{4552AE4D-229B-44EB-A8E3-2A7A4E3A502C}" destId="{E3C5CBE5-B0FC-45F7-AFBB-01D51C333040}" srcOrd="1" destOrd="0" presId="urn:microsoft.com/office/officeart/2005/8/layout/gear1"/>
    <dgm:cxn modelId="{FA8832D1-5D3D-4C6D-8662-BB2DD3BC5313}" type="presOf" srcId="{1C954DCD-F387-4268-BF59-7E2C56CD3EAC}" destId="{25150E87-48D0-4027-9D21-8DE4EA604D32}" srcOrd="0" destOrd="0" presId="urn:microsoft.com/office/officeart/2005/8/layout/gear1"/>
    <dgm:cxn modelId="{35D1F91E-0F2E-44CC-9AEB-43FD20C52C86}" type="presOf" srcId="{5C0E6697-2A88-4369-87C0-7DAD19DC6375}" destId="{4A300052-2327-460F-A789-AF624F78A567}" srcOrd="2" destOrd="0" presId="urn:microsoft.com/office/officeart/2005/8/layout/gear1"/>
    <dgm:cxn modelId="{ABC3E58C-B611-4D65-954D-7B74EFB98E8B}" type="presOf" srcId="{74D5F794-6F9B-482D-9042-BF4EEDCC1703}" destId="{77F7D5B2-5240-4F62-9121-906C124D212F}" srcOrd="2" destOrd="0" presId="urn:microsoft.com/office/officeart/2005/8/layout/gear1"/>
    <dgm:cxn modelId="{EBB9E577-1FF0-4EE9-9097-65C37C31C23D}" type="presOf" srcId="{4552AE4D-229B-44EB-A8E3-2A7A4E3A502C}" destId="{EBEE3E45-CA53-4661-993B-4ACFA387C325}" srcOrd="2" destOrd="0" presId="urn:microsoft.com/office/officeart/2005/8/layout/gear1"/>
    <dgm:cxn modelId="{344A85ED-3823-4780-B4EF-F25A3C5B3332}" srcId="{FD946D42-C5A5-4511-BB8E-602FCD197177}" destId="{4552AE4D-229B-44EB-A8E3-2A7A4E3A502C}" srcOrd="2" destOrd="0" parTransId="{4B78A2E5-A449-470A-8A38-A6677B1730BF}" sibTransId="{1C954DCD-F387-4268-BF59-7E2C56CD3EAC}"/>
    <dgm:cxn modelId="{962EDFBB-F94F-40EC-85F7-E38935CDF8C9}" type="presOf" srcId="{5C0E6697-2A88-4369-87C0-7DAD19DC6375}" destId="{64D5E2D6-1A0E-4970-9BC9-DB8045FF7343}" srcOrd="0" destOrd="0" presId="urn:microsoft.com/office/officeart/2005/8/layout/gear1"/>
    <dgm:cxn modelId="{473D724F-41A0-4B87-8D28-588EA204A434}" type="presOf" srcId="{FD946D42-C5A5-4511-BB8E-602FCD197177}" destId="{D4C837A4-72EE-4A0B-AB38-F3EC941633C6}" srcOrd="0" destOrd="0" presId="urn:microsoft.com/office/officeart/2005/8/layout/gear1"/>
    <dgm:cxn modelId="{CAABDE8C-F7CC-4292-AE58-F91139B535D5}" type="presOf" srcId="{4552AE4D-229B-44EB-A8E3-2A7A4E3A502C}" destId="{312B7B69-E66E-4411-808A-757471FE806D}" srcOrd="3" destOrd="0" presId="urn:microsoft.com/office/officeart/2005/8/layout/gear1"/>
    <dgm:cxn modelId="{E2456626-ED37-41CF-97E9-6E597BC9AF66}" type="presParOf" srcId="{D4C837A4-72EE-4A0B-AB38-F3EC941633C6}" destId="{43AEFD8B-6C14-49C2-8430-970E01A09C79}" srcOrd="0" destOrd="0" presId="urn:microsoft.com/office/officeart/2005/8/layout/gear1"/>
    <dgm:cxn modelId="{246C6474-6F14-42DA-BB6B-82F81D9C58C6}" type="presParOf" srcId="{D4C837A4-72EE-4A0B-AB38-F3EC941633C6}" destId="{27337EC7-0839-45C9-A7D1-E379F59A6F9B}" srcOrd="1" destOrd="0" presId="urn:microsoft.com/office/officeart/2005/8/layout/gear1"/>
    <dgm:cxn modelId="{D0251505-9094-4AD7-ADFD-03337BD5A567}" type="presParOf" srcId="{D4C837A4-72EE-4A0B-AB38-F3EC941633C6}" destId="{77F7D5B2-5240-4F62-9121-906C124D212F}" srcOrd="2" destOrd="0" presId="urn:microsoft.com/office/officeart/2005/8/layout/gear1"/>
    <dgm:cxn modelId="{9D9009E5-AFCD-49AD-BA58-9665C7A04292}" type="presParOf" srcId="{D4C837A4-72EE-4A0B-AB38-F3EC941633C6}" destId="{64D5E2D6-1A0E-4970-9BC9-DB8045FF7343}" srcOrd="3" destOrd="0" presId="urn:microsoft.com/office/officeart/2005/8/layout/gear1"/>
    <dgm:cxn modelId="{4B7300E5-C0B8-42E9-9454-BC398D7C3D15}" type="presParOf" srcId="{D4C837A4-72EE-4A0B-AB38-F3EC941633C6}" destId="{19E094E1-B72E-4396-AF58-8835A5C4D990}" srcOrd="4" destOrd="0" presId="urn:microsoft.com/office/officeart/2005/8/layout/gear1"/>
    <dgm:cxn modelId="{81466C7B-FE3B-4DA7-A2DF-34B9D6C765BC}" type="presParOf" srcId="{D4C837A4-72EE-4A0B-AB38-F3EC941633C6}" destId="{4A300052-2327-460F-A789-AF624F78A567}" srcOrd="5" destOrd="0" presId="urn:microsoft.com/office/officeart/2005/8/layout/gear1"/>
    <dgm:cxn modelId="{527F6F66-122E-4840-A107-E287811DD9AD}" type="presParOf" srcId="{D4C837A4-72EE-4A0B-AB38-F3EC941633C6}" destId="{DC8E17B3-DC88-4102-BF74-B2202F947110}" srcOrd="6" destOrd="0" presId="urn:microsoft.com/office/officeart/2005/8/layout/gear1"/>
    <dgm:cxn modelId="{71BC6FAD-249A-4F7B-AB50-CA82BD355A26}" type="presParOf" srcId="{D4C837A4-72EE-4A0B-AB38-F3EC941633C6}" destId="{E3C5CBE5-B0FC-45F7-AFBB-01D51C333040}" srcOrd="7" destOrd="0" presId="urn:microsoft.com/office/officeart/2005/8/layout/gear1"/>
    <dgm:cxn modelId="{2E63CB93-48C9-40B3-BFCB-51DBF4A4971E}" type="presParOf" srcId="{D4C837A4-72EE-4A0B-AB38-F3EC941633C6}" destId="{EBEE3E45-CA53-4661-993B-4ACFA387C325}" srcOrd="8" destOrd="0" presId="urn:microsoft.com/office/officeart/2005/8/layout/gear1"/>
    <dgm:cxn modelId="{3FC558E0-9216-498C-A602-AB8ABD5A7B75}" type="presParOf" srcId="{D4C837A4-72EE-4A0B-AB38-F3EC941633C6}" destId="{312B7B69-E66E-4411-808A-757471FE806D}" srcOrd="9" destOrd="0" presId="urn:microsoft.com/office/officeart/2005/8/layout/gear1"/>
    <dgm:cxn modelId="{F8204F51-8392-47ED-8625-B3614EB3B419}" type="presParOf" srcId="{D4C837A4-72EE-4A0B-AB38-F3EC941633C6}" destId="{9825A8E7-A100-4760-AF7A-84D548F1D8E7}" srcOrd="10" destOrd="0" presId="urn:microsoft.com/office/officeart/2005/8/layout/gear1"/>
    <dgm:cxn modelId="{94F1940A-C9ED-4A60-8706-34C36F412D7C}" type="presParOf" srcId="{D4C837A4-72EE-4A0B-AB38-F3EC941633C6}" destId="{2202CE2A-C91A-422A-9F70-785048CED750}" srcOrd="11" destOrd="0" presId="urn:microsoft.com/office/officeart/2005/8/layout/gear1"/>
    <dgm:cxn modelId="{26A7BD88-A983-4245-A984-E175AD2CD8C8}" type="presParOf" srcId="{D4C837A4-72EE-4A0B-AB38-F3EC941633C6}" destId="{25150E87-48D0-4027-9D21-8DE4EA604D3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F0DA7C-6E96-4BC2-93B4-9407D096FCD1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u-HU"/>
        </a:p>
      </dgm:t>
    </dgm:pt>
    <dgm:pt modelId="{363FFCD1-6449-4181-BDEC-7A6A898EA349}">
      <dgm:prSet phldrT="[Szöveg]"/>
      <dgm:spPr/>
      <dgm:t>
        <a:bodyPr/>
        <a:lstStyle/>
        <a:p>
          <a:r>
            <a:rPr lang="hu-HU" i="1" dirty="0" smtClean="0"/>
            <a:t>önürítő közúti szállítójárművek </a:t>
          </a:r>
          <a:endParaRPr lang="hu-HU" dirty="0"/>
        </a:p>
      </dgm:t>
    </dgm:pt>
    <dgm:pt modelId="{52EB7F30-2F49-4FC9-A555-8AB25C1A0760}" type="parTrans" cxnId="{80196C6C-C494-406E-8B91-E33327578F18}">
      <dgm:prSet/>
      <dgm:spPr/>
      <dgm:t>
        <a:bodyPr/>
        <a:lstStyle/>
        <a:p>
          <a:endParaRPr lang="hu-HU"/>
        </a:p>
      </dgm:t>
    </dgm:pt>
    <dgm:pt modelId="{3361382C-5F19-4DA8-908A-EC398425B669}" type="sibTrans" cxnId="{80196C6C-C494-406E-8B91-E33327578F18}">
      <dgm:prSet/>
      <dgm:spPr/>
      <dgm:t>
        <a:bodyPr/>
        <a:lstStyle/>
        <a:p>
          <a:endParaRPr lang="hu-HU"/>
        </a:p>
      </dgm:t>
    </dgm:pt>
    <dgm:pt modelId="{EC61E4DF-F974-4D70-9751-710D33C2321B}">
      <dgm:prSet phldrT="[Szöveg]"/>
      <dgm:spPr/>
      <dgm:t>
        <a:bodyPr/>
        <a:lstStyle/>
        <a:p>
          <a:r>
            <a:rPr lang="hu-HU" dirty="0" smtClean="0"/>
            <a:t>egyéb </a:t>
          </a:r>
          <a:r>
            <a:rPr lang="hu-HU" i="1" dirty="0" smtClean="0"/>
            <a:t>különleges tehergépkocsik </a:t>
          </a:r>
          <a:endParaRPr lang="hu-HU" dirty="0"/>
        </a:p>
      </dgm:t>
    </dgm:pt>
    <dgm:pt modelId="{30ABC724-47ED-42EF-853A-E6358DFFCC7E}" type="parTrans" cxnId="{64221F53-B613-4AB7-85A0-87CB96BD3CEF}">
      <dgm:prSet/>
      <dgm:spPr/>
      <dgm:t>
        <a:bodyPr/>
        <a:lstStyle/>
        <a:p>
          <a:endParaRPr lang="hu-HU"/>
        </a:p>
      </dgm:t>
    </dgm:pt>
    <dgm:pt modelId="{6F4347D0-70EA-491D-A935-50B4884E6616}" type="sibTrans" cxnId="{64221F53-B613-4AB7-85A0-87CB96BD3CEF}">
      <dgm:prSet/>
      <dgm:spPr/>
      <dgm:t>
        <a:bodyPr/>
        <a:lstStyle/>
        <a:p>
          <a:endParaRPr lang="hu-HU"/>
        </a:p>
      </dgm:t>
    </dgm:pt>
    <dgm:pt modelId="{C8B2CBDE-C6B7-49D0-BED9-CEC3AA0B33EB}">
      <dgm:prSet phldrT="[Szöveg]"/>
      <dgm:spPr/>
      <dgm:t>
        <a:bodyPr/>
        <a:lstStyle/>
        <a:p>
          <a:r>
            <a:rPr lang="hu-HU" i="1" dirty="0" smtClean="0"/>
            <a:t>tehergépkocsi pótkocsik </a:t>
          </a:r>
          <a:endParaRPr lang="hu-HU" dirty="0"/>
        </a:p>
      </dgm:t>
    </dgm:pt>
    <dgm:pt modelId="{E6E9959E-7F46-4B48-81A4-DD76C5896B2A}" type="parTrans" cxnId="{618E2D3B-50DC-4026-9021-24E822954777}">
      <dgm:prSet/>
      <dgm:spPr/>
      <dgm:t>
        <a:bodyPr/>
        <a:lstStyle/>
        <a:p>
          <a:endParaRPr lang="hu-HU"/>
        </a:p>
      </dgm:t>
    </dgm:pt>
    <dgm:pt modelId="{A3BB3B2F-90BB-4FA4-8984-0D53C132BDD6}" type="sibTrans" cxnId="{618E2D3B-50DC-4026-9021-24E822954777}">
      <dgm:prSet/>
      <dgm:spPr/>
      <dgm:t>
        <a:bodyPr/>
        <a:lstStyle/>
        <a:p>
          <a:endParaRPr lang="hu-HU"/>
        </a:p>
      </dgm:t>
    </dgm:pt>
    <dgm:pt modelId="{A43484E5-F756-40AF-8C8C-D8890164DE5B}">
      <dgm:prSet/>
      <dgm:spPr/>
      <dgm:t>
        <a:bodyPr/>
        <a:lstStyle/>
        <a:p>
          <a:r>
            <a:rPr lang="hu-HU" i="1" dirty="0" smtClean="0"/>
            <a:t>saját rakodó berendezéssel felszerelt önrakodó gépkocsik</a:t>
          </a:r>
          <a:endParaRPr lang="hu-HU" dirty="0"/>
        </a:p>
      </dgm:t>
    </dgm:pt>
    <dgm:pt modelId="{226A8116-34C4-4C13-8B5E-21A1D5400170}" type="parTrans" cxnId="{5CB7F60C-B6F5-441C-912E-DBCF49290BC2}">
      <dgm:prSet/>
      <dgm:spPr/>
      <dgm:t>
        <a:bodyPr/>
        <a:lstStyle/>
        <a:p>
          <a:endParaRPr lang="hu-HU"/>
        </a:p>
      </dgm:t>
    </dgm:pt>
    <dgm:pt modelId="{210148C4-1AD6-48C5-B2D7-45EE85E4EA61}" type="sibTrans" cxnId="{5CB7F60C-B6F5-441C-912E-DBCF49290BC2}">
      <dgm:prSet/>
      <dgm:spPr/>
      <dgm:t>
        <a:bodyPr/>
        <a:lstStyle/>
        <a:p>
          <a:endParaRPr lang="hu-HU"/>
        </a:p>
      </dgm:t>
    </dgm:pt>
    <dgm:pt modelId="{E399DE7C-26D9-4C8A-8ACA-FECF2862D40B}">
      <dgm:prSet/>
      <dgm:spPr/>
      <dgm:t>
        <a:bodyPr/>
        <a:lstStyle/>
        <a:p>
          <a:r>
            <a:rPr lang="hu-HU" i="1" dirty="0" err="1" smtClean="0"/>
            <a:t>kényszerürítésű</a:t>
          </a:r>
          <a:r>
            <a:rPr lang="hu-HU" i="1" dirty="0" smtClean="0"/>
            <a:t> gépkocsik </a:t>
          </a:r>
          <a:endParaRPr lang="hu-HU" dirty="0"/>
        </a:p>
      </dgm:t>
    </dgm:pt>
    <dgm:pt modelId="{AFDDFB18-F2FC-4CCA-8D0E-9C558BDDA9D3}" type="parTrans" cxnId="{13AE85C0-D718-445D-B458-7E12E4647C1C}">
      <dgm:prSet/>
      <dgm:spPr/>
      <dgm:t>
        <a:bodyPr/>
        <a:lstStyle/>
        <a:p>
          <a:endParaRPr lang="hu-HU"/>
        </a:p>
      </dgm:t>
    </dgm:pt>
    <dgm:pt modelId="{615C1CAB-9BF8-4391-B733-B5299B7C5E07}" type="sibTrans" cxnId="{13AE85C0-D718-445D-B458-7E12E4647C1C}">
      <dgm:prSet/>
      <dgm:spPr/>
      <dgm:t>
        <a:bodyPr/>
        <a:lstStyle/>
        <a:p>
          <a:endParaRPr lang="hu-HU"/>
        </a:p>
      </dgm:t>
    </dgm:pt>
    <dgm:pt modelId="{E7BE3658-0449-409B-9BE0-DF76486574F7}">
      <dgm:prSet/>
      <dgm:spPr/>
      <dgm:t>
        <a:bodyPr/>
        <a:lstStyle/>
        <a:p>
          <a:r>
            <a:rPr lang="hu-HU" i="1" dirty="0" smtClean="0"/>
            <a:t>Billenőszekrényes gépkocsik</a:t>
          </a:r>
          <a:endParaRPr lang="hu-HU" dirty="0"/>
        </a:p>
      </dgm:t>
    </dgm:pt>
    <dgm:pt modelId="{F31BAA35-5487-4DF1-88FC-C2557E6D25AB}" type="parTrans" cxnId="{B1B2919D-1B0B-4614-AB8A-9E73508A5FB3}">
      <dgm:prSet/>
      <dgm:spPr/>
      <dgm:t>
        <a:bodyPr/>
        <a:lstStyle/>
        <a:p>
          <a:endParaRPr lang="hu-HU"/>
        </a:p>
      </dgm:t>
    </dgm:pt>
    <dgm:pt modelId="{108A533A-13DB-412D-8075-1C06B7A8E663}" type="sibTrans" cxnId="{B1B2919D-1B0B-4614-AB8A-9E73508A5FB3}">
      <dgm:prSet/>
      <dgm:spPr/>
      <dgm:t>
        <a:bodyPr/>
        <a:lstStyle/>
        <a:p>
          <a:endParaRPr lang="hu-HU"/>
        </a:p>
      </dgm:t>
    </dgm:pt>
    <dgm:pt modelId="{AC1C4370-663D-443A-87B7-E02684B40165}">
      <dgm:prSet/>
      <dgm:spPr/>
      <dgm:t>
        <a:bodyPr/>
        <a:lstStyle/>
        <a:p>
          <a:r>
            <a:rPr lang="hu-HU" dirty="0" smtClean="0"/>
            <a:t>Félpótkocsik, </a:t>
          </a:r>
          <a:r>
            <a:rPr lang="hu-HU" i="1" dirty="0" smtClean="0"/>
            <a:t>trélerek</a:t>
          </a:r>
          <a:endParaRPr lang="hu-HU" dirty="0"/>
        </a:p>
      </dgm:t>
    </dgm:pt>
    <dgm:pt modelId="{62099E80-C0E4-4794-BF2C-900C6BE9EA5A}" type="parTrans" cxnId="{22047A2D-D7E8-4402-AB64-7BE9DA54BD5B}">
      <dgm:prSet/>
      <dgm:spPr/>
      <dgm:t>
        <a:bodyPr/>
        <a:lstStyle/>
        <a:p>
          <a:endParaRPr lang="hu-HU"/>
        </a:p>
      </dgm:t>
    </dgm:pt>
    <dgm:pt modelId="{D41C04B0-0709-41A2-BAAB-BA426E7AB83A}" type="sibTrans" cxnId="{22047A2D-D7E8-4402-AB64-7BE9DA54BD5B}">
      <dgm:prSet/>
      <dgm:spPr/>
      <dgm:t>
        <a:bodyPr/>
        <a:lstStyle/>
        <a:p>
          <a:endParaRPr lang="hu-HU"/>
        </a:p>
      </dgm:t>
    </dgm:pt>
    <dgm:pt modelId="{7831A303-C16D-4B0F-BFB6-0124AEDE2B86}" type="pres">
      <dgm:prSet presAssocID="{3EF0DA7C-6E96-4BC2-93B4-9407D096FCD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412CD12C-B895-47A9-8672-BC2324978571}" type="pres">
      <dgm:prSet presAssocID="{363FFCD1-6449-4181-BDEC-7A6A898EA349}" presName="parentLin" presStyleCnt="0"/>
      <dgm:spPr/>
    </dgm:pt>
    <dgm:pt modelId="{7176D8E1-E3FC-43BC-856C-09244F0932D8}" type="pres">
      <dgm:prSet presAssocID="{363FFCD1-6449-4181-BDEC-7A6A898EA349}" presName="parentLeftMargin" presStyleLbl="node1" presStyleIdx="0" presStyleCnt="7"/>
      <dgm:spPr/>
      <dgm:t>
        <a:bodyPr/>
        <a:lstStyle/>
        <a:p>
          <a:endParaRPr lang="hu-HU"/>
        </a:p>
      </dgm:t>
    </dgm:pt>
    <dgm:pt modelId="{6748D14B-AEBA-4FDC-9598-108CA53DD356}" type="pres">
      <dgm:prSet presAssocID="{363FFCD1-6449-4181-BDEC-7A6A898EA349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CA66041-6847-4BBD-B31C-A19EF21557E7}" type="pres">
      <dgm:prSet presAssocID="{363FFCD1-6449-4181-BDEC-7A6A898EA349}" presName="negativeSpace" presStyleCnt="0"/>
      <dgm:spPr/>
    </dgm:pt>
    <dgm:pt modelId="{DE6BD3F6-38C7-41AA-B273-9A1DCA7C286E}" type="pres">
      <dgm:prSet presAssocID="{363FFCD1-6449-4181-BDEC-7A6A898EA349}" presName="childText" presStyleLbl="conFgAcc1" presStyleIdx="0" presStyleCnt="7">
        <dgm:presLayoutVars>
          <dgm:bulletEnabled val="1"/>
        </dgm:presLayoutVars>
      </dgm:prSet>
      <dgm:spPr/>
    </dgm:pt>
    <dgm:pt modelId="{7737AE37-1067-42B7-A9E4-6F35CF1C59F0}" type="pres">
      <dgm:prSet presAssocID="{3361382C-5F19-4DA8-908A-EC398425B669}" presName="spaceBetweenRectangles" presStyleCnt="0"/>
      <dgm:spPr/>
    </dgm:pt>
    <dgm:pt modelId="{5A0B0B0B-3DCB-4624-82EB-38E5ADAC1966}" type="pres">
      <dgm:prSet presAssocID="{E7BE3658-0449-409B-9BE0-DF76486574F7}" presName="parentLin" presStyleCnt="0"/>
      <dgm:spPr/>
    </dgm:pt>
    <dgm:pt modelId="{AF929D25-FEED-46F1-8A27-43656908B2D7}" type="pres">
      <dgm:prSet presAssocID="{E7BE3658-0449-409B-9BE0-DF76486574F7}" presName="parentLeftMargin" presStyleLbl="node1" presStyleIdx="0" presStyleCnt="7"/>
      <dgm:spPr/>
      <dgm:t>
        <a:bodyPr/>
        <a:lstStyle/>
        <a:p>
          <a:endParaRPr lang="hu-HU"/>
        </a:p>
      </dgm:t>
    </dgm:pt>
    <dgm:pt modelId="{59EE35CB-F82B-40D5-99FF-AEE89BE02E74}" type="pres">
      <dgm:prSet presAssocID="{E7BE3658-0449-409B-9BE0-DF76486574F7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055A2F7-88F3-4F53-8D8D-B498D1AA02B4}" type="pres">
      <dgm:prSet presAssocID="{E7BE3658-0449-409B-9BE0-DF76486574F7}" presName="negativeSpace" presStyleCnt="0"/>
      <dgm:spPr/>
    </dgm:pt>
    <dgm:pt modelId="{81C2934B-545D-4B28-A52B-85B183036D58}" type="pres">
      <dgm:prSet presAssocID="{E7BE3658-0449-409B-9BE0-DF76486574F7}" presName="childText" presStyleLbl="conFgAcc1" presStyleIdx="1" presStyleCnt="7">
        <dgm:presLayoutVars>
          <dgm:bulletEnabled val="1"/>
        </dgm:presLayoutVars>
      </dgm:prSet>
      <dgm:spPr/>
    </dgm:pt>
    <dgm:pt modelId="{2A297E48-62A2-4481-BB35-DCF5481DE38E}" type="pres">
      <dgm:prSet presAssocID="{108A533A-13DB-412D-8075-1C06B7A8E663}" presName="spaceBetweenRectangles" presStyleCnt="0"/>
      <dgm:spPr/>
    </dgm:pt>
    <dgm:pt modelId="{F6B7DEB9-0AB7-4BDC-9B2A-8FE991BD1A52}" type="pres">
      <dgm:prSet presAssocID="{E399DE7C-26D9-4C8A-8ACA-FECF2862D40B}" presName="parentLin" presStyleCnt="0"/>
      <dgm:spPr/>
    </dgm:pt>
    <dgm:pt modelId="{7B410678-A186-40A8-B5AE-B7BAB02247FE}" type="pres">
      <dgm:prSet presAssocID="{E399DE7C-26D9-4C8A-8ACA-FECF2862D40B}" presName="parentLeftMargin" presStyleLbl="node1" presStyleIdx="1" presStyleCnt="7"/>
      <dgm:spPr/>
      <dgm:t>
        <a:bodyPr/>
        <a:lstStyle/>
        <a:p>
          <a:endParaRPr lang="hu-HU"/>
        </a:p>
      </dgm:t>
    </dgm:pt>
    <dgm:pt modelId="{8963C23C-98FE-421D-86F1-DCE339C19B65}" type="pres">
      <dgm:prSet presAssocID="{E399DE7C-26D9-4C8A-8ACA-FECF2862D40B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43BB502-5BF1-4707-9CDA-FE2C301B9E10}" type="pres">
      <dgm:prSet presAssocID="{E399DE7C-26D9-4C8A-8ACA-FECF2862D40B}" presName="negativeSpace" presStyleCnt="0"/>
      <dgm:spPr/>
    </dgm:pt>
    <dgm:pt modelId="{0B4BC0D0-4CE2-44BD-B0BC-3973131D0708}" type="pres">
      <dgm:prSet presAssocID="{E399DE7C-26D9-4C8A-8ACA-FECF2862D40B}" presName="childText" presStyleLbl="conFgAcc1" presStyleIdx="2" presStyleCnt="7">
        <dgm:presLayoutVars>
          <dgm:bulletEnabled val="1"/>
        </dgm:presLayoutVars>
      </dgm:prSet>
      <dgm:spPr/>
    </dgm:pt>
    <dgm:pt modelId="{79B70FDD-5CD7-40B0-B143-2B02E8CC00C5}" type="pres">
      <dgm:prSet presAssocID="{615C1CAB-9BF8-4391-B733-B5299B7C5E07}" presName="spaceBetweenRectangles" presStyleCnt="0"/>
      <dgm:spPr/>
    </dgm:pt>
    <dgm:pt modelId="{FACB4CA6-0DBB-4632-9D66-C11020257EA4}" type="pres">
      <dgm:prSet presAssocID="{A43484E5-F756-40AF-8C8C-D8890164DE5B}" presName="parentLin" presStyleCnt="0"/>
      <dgm:spPr/>
    </dgm:pt>
    <dgm:pt modelId="{0E73367B-5EAB-410D-9D5A-CB084BC8E424}" type="pres">
      <dgm:prSet presAssocID="{A43484E5-F756-40AF-8C8C-D8890164DE5B}" presName="parentLeftMargin" presStyleLbl="node1" presStyleIdx="2" presStyleCnt="7"/>
      <dgm:spPr/>
      <dgm:t>
        <a:bodyPr/>
        <a:lstStyle/>
        <a:p>
          <a:endParaRPr lang="hu-HU"/>
        </a:p>
      </dgm:t>
    </dgm:pt>
    <dgm:pt modelId="{91599F3C-9B39-44C6-9AB2-FACFC868D427}" type="pres">
      <dgm:prSet presAssocID="{A43484E5-F756-40AF-8C8C-D8890164DE5B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C84AB56-46D8-485D-BC90-08FDAF57BC7F}" type="pres">
      <dgm:prSet presAssocID="{A43484E5-F756-40AF-8C8C-D8890164DE5B}" presName="negativeSpace" presStyleCnt="0"/>
      <dgm:spPr/>
    </dgm:pt>
    <dgm:pt modelId="{5F87E525-A878-4332-83C2-5A4479D3E285}" type="pres">
      <dgm:prSet presAssocID="{A43484E5-F756-40AF-8C8C-D8890164DE5B}" presName="childText" presStyleLbl="conFgAcc1" presStyleIdx="3" presStyleCnt="7">
        <dgm:presLayoutVars>
          <dgm:bulletEnabled val="1"/>
        </dgm:presLayoutVars>
      </dgm:prSet>
      <dgm:spPr/>
    </dgm:pt>
    <dgm:pt modelId="{75EE80E2-12D5-4AFB-9342-228A4FECA0ED}" type="pres">
      <dgm:prSet presAssocID="{210148C4-1AD6-48C5-B2D7-45EE85E4EA61}" presName="spaceBetweenRectangles" presStyleCnt="0"/>
      <dgm:spPr/>
    </dgm:pt>
    <dgm:pt modelId="{7187E60D-5F00-42D8-B873-B28A49E6D331}" type="pres">
      <dgm:prSet presAssocID="{EC61E4DF-F974-4D70-9751-710D33C2321B}" presName="parentLin" presStyleCnt="0"/>
      <dgm:spPr/>
    </dgm:pt>
    <dgm:pt modelId="{322D3D5B-46AE-4E13-8B34-5971A88DE0CB}" type="pres">
      <dgm:prSet presAssocID="{EC61E4DF-F974-4D70-9751-710D33C2321B}" presName="parentLeftMargin" presStyleLbl="node1" presStyleIdx="3" presStyleCnt="7"/>
      <dgm:spPr/>
      <dgm:t>
        <a:bodyPr/>
        <a:lstStyle/>
        <a:p>
          <a:endParaRPr lang="hu-HU"/>
        </a:p>
      </dgm:t>
    </dgm:pt>
    <dgm:pt modelId="{566631DA-AF91-4637-8B52-EED0A56020A8}" type="pres">
      <dgm:prSet presAssocID="{EC61E4DF-F974-4D70-9751-710D33C2321B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CD19F0F-7F9B-467C-A7EF-E324864A86A9}" type="pres">
      <dgm:prSet presAssocID="{EC61E4DF-F974-4D70-9751-710D33C2321B}" presName="negativeSpace" presStyleCnt="0"/>
      <dgm:spPr/>
    </dgm:pt>
    <dgm:pt modelId="{804AFED9-AD9D-4385-A3ED-97BC17FA2A4D}" type="pres">
      <dgm:prSet presAssocID="{EC61E4DF-F974-4D70-9751-710D33C2321B}" presName="childText" presStyleLbl="conFgAcc1" presStyleIdx="4" presStyleCnt="7">
        <dgm:presLayoutVars>
          <dgm:bulletEnabled val="1"/>
        </dgm:presLayoutVars>
      </dgm:prSet>
      <dgm:spPr/>
    </dgm:pt>
    <dgm:pt modelId="{23F1E7C6-954C-4A40-9E34-852F19E1AA9C}" type="pres">
      <dgm:prSet presAssocID="{6F4347D0-70EA-491D-A935-50B4884E6616}" presName="spaceBetweenRectangles" presStyleCnt="0"/>
      <dgm:spPr/>
    </dgm:pt>
    <dgm:pt modelId="{6CE6D994-6DA2-4A15-9E4B-3C45DF803389}" type="pres">
      <dgm:prSet presAssocID="{C8B2CBDE-C6B7-49D0-BED9-CEC3AA0B33EB}" presName="parentLin" presStyleCnt="0"/>
      <dgm:spPr/>
    </dgm:pt>
    <dgm:pt modelId="{4B9C714D-614D-43D6-A33F-017D9C1D2687}" type="pres">
      <dgm:prSet presAssocID="{C8B2CBDE-C6B7-49D0-BED9-CEC3AA0B33EB}" presName="parentLeftMargin" presStyleLbl="node1" presStyleIdx="4" presStyleCnt="7"/>
      <dgm:spPr/>
      <dgm:t>
        <a:bodyPr/>
        <a:lstStyle/>
        <a:p>
          <a:endParaRPr lang="hu-HU"/>
        </a:p>
      </dgm:t>
    </dgm:pt>
    <dgm:pt modelId="{B8A890B1-8295-4522-BAA7-2BF669BBB9D1}" type="pres">
      <dgm:prSet presAssocID="{C8B2CBDE-C6B7-49D0-BED9-CEC3AA0B33EB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AA8A3DF-C5B6-4E1A-A3B6-ABC179C37730}" type="pres">
      <dgm:prSet presAssocID="{C8B2CBDE-C6B7-49D0-BED9-CEC3AA0B33EB}" presName="negativeSpace" presStyleCnt="0"/>
      <dgm:spPr/>
    </dgm:pt>
    <dgm:pt modelId="{19674BB6-D3EA-4A5F-B0C6-5230A01C0B63}" type="pres">
      <dgm:prSet presAssocID="{C8B2CBDE-C6B7-49D0-BED9-CEC3AA0B33EB}" presName="childText" presStyleLbl="conFgAcc1" presStyleIdx="5" presStyleCnt="7">
        <dgm:presLayoutVars>
          <dgm:bulletEnabled val="1"/>
        </dgm:presLayoutVars>
      </dgm:prSet>
      <dgm:spPr/>
    </dgm:pt>
    <dgm:pt modelId="{C51974EB-3DBB-42D5-8672-8326D076AD29}" type="pres">
      <dgm:prSet presAssocID="{A3BB3B2F-90BB-4FA4-8984-0D53C132BDD6}" presName="spaceBetweenRectangles" presStyleCnt="0"/>
      <dgm:spPr/>
    </dgm:pt>
    <dgm:pt modelId="{CCD78CDA-9BB6-4309-A0D1-8FD7A430E526}" type="pres">
      <dgm:prSet presAssocID="{AC1C4370-663D-443A-87B7-E02684B40165}" presName="parentLin" presStyleCnt="0"/>
      <dgm:spPr/>
    </dgm:pt>
    <dgm:pt modelId="{43F0226D-73A3-49DC-8522-215DCD3DB60F}" type="pres">
      <dgm:prSet presAssocID="{AC1C4370-663D-443A-87B7-E02684B40165}" presName="parentLeftMargin" presStyleLbl="node1" presStyleIdx="5" presStyleCnt="7"/>
      <dgm:spPr/>
      <dgm:t>
        <a:bodyPr/>
        <a:lstStyle/>
        <a:p>
          <a:endParaRPr lang="hu-HU"/>
        </a:p>
      </dgm:t>
    </dgm:pt>
    <dgm:pt modelId="{06A0E2A5-B515-46A7-84C2-5942416F42E9}" type="pres">
      <dgm:prSet presAssocID="{AC1C4370-663D-443A-87B7-E02684B40165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D297DA7-65B6-4EA8-BCEB-6D1C6BDE1BD3}" type="pres">
      <dgm:prSet presAssocID="{AC1C4370-663D-443A-87B7-E02684B40165}" presName="negativeSpace" presStyleCnt="0"/>
      <dgm:spPr/>
    </dgm:pt>
    <dgm:pt modelId="{F53B20B0-CB0A-4889-9F7D-8538769ED8C8}" type="pres">
      <dgm:prSet presAssocID="{AC1C4370-663D-443A-87B7-E02684B40165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6DD13E1D-934E-450A-AB07-29603699D07E}" type="presOf" srcId="{363FFCD1-6449-4181-BDEC-7A6A898EA349}" destId="{7176D8E1-E3FC-43BC-856C-09244F0932D8}" srcOrd="0" destOrd="0" presId="urn:microsoft.com/office/officeart/2005/8/layout/list1"/>
    <dgm:cxn modelId="{537552BB-AED3-442E-8194-C00323927F03}" type="presOf" srcId="{E399DE7C-26D9-4C8A-8ACA-FECF2862D40B}" destId="{7B410678-A186-40A8-B5AE-B7BAB02247FE}" srcOrd="0" destOrd="0" presId="urn:microsoft.com/office/officeart/2005/8/layout/list1"/>
    <dgm:cxn modelId="{9EB41707-497F-4AD5-904C-EAC785E733A6}" type="presOf" srcId="{E7BE3658-0449-409B-9BE0-DF76486574F7}" destId="{AF929D25-FEED-46F1-8A27-43656908B2D7}" srcOrd="0" destOrd="0" presId="urn:microsoft.com/office/officeart/2005/8/layout/list1"/>
    <dgm:cxn modelId="{64221F53-B613-4AB7-85A0-87CB96BD3CEF}" srcId="{3EF0DA7C-6E96-4BC2-93B4-9407D096FCD1}" destId="{EC61E4DF-F974-4D70-9751-710D33C2321B}" srcOrd="4" destOrd="0" parTransId="{30ABC724-47ED-42EF-853A-E6358DFFCC7E}" sibTransId="{6F4347D0-70EA-491D-A935-50B4884E6616}"/>
    <dgm:cxn modelId="{22047A2D-D7E8-4402-AB64-7BE9DA54BD5B}" srcId="{3EF0DA7C-6E96-4BC2-93B4-9407D096FCD1}" destId="{AC1C4370-663D-443A-87B7-E02684B40165}" srcOrd="6" destOrd="0" parTransId="{62099E80-C0E4-4794-BF2C-900C6BE9EA5A}" sibTransId="{D41C04B0-0709-41A2-BAAB-BA426E7AB83A}"/>
    <dgm:cxn modelId="{13AE85C0-D718-445D-B458-7E12E4647C1C}" srcId="{3EF0DA7C-6E96-4BC2-93B4-9407D096FCD1}" destId="{E399DE7C-26D9-4C8A-8ACA-FECF2862D40B}" srcOrd="2" destOrd="0" parTransId="{AFDDFB18-F2FC-4CCA-8D0E-9C558BDDA9D3}" sibTransId="{615C1CAB-9BF8-4391-B733-B5299B7C5E07}"/>
    <dgm:cxn modelId="{052C6E2F-C20D-4EAB-9E57-8CCFD40C41F6}" type="presOf" srcId="{EC61E4DF-F974-4D70-9751-710D33C2321B}" destId="{322D3D5B-46AE-4E13-8B34-5971A88DE0CB}" srcOrd="0" destOrd="0" presId="urn:microsoft.com/office/officeart/2005/8/layout/list1"/>
    <dgm:cxn modelId="{5CB7F60C-B6F5-441C-912E-DBCF49290BC2}" srcId="{3EF0DA7C-6E96-4BC2-93B4-9407D096FCD1}" destId="{A43484E5-F756-40AF-8C8C-D8890164DE5B}" srcOrd="3" destOrd="0" parTransId="{226A8116-34C4-4C13-8B5E-21A1D5400170}" sibTransId="{210148C4-1AD6-48C5-B2D7-45EE85E4EA61}"/>
    <dgm:cxn modelId="{618E2D3B-50DC-4026-9021-24E822954777}" srcId="{3EF0DA7C-6E96-4BC2-93B4-9407D096FCD1}" destId="{C8B2CBDE-C6B7-49D0-BED9-CEC3AA0B33EB}" srcOrd="5" destOrd="0" parTransId="{E6E9959E-7F46-4B48-81A4-DD76C5896B2A}" sibTransId="{A3BB3B2F-90BB-4FA4-8984-0D53C132BDD6}"/>
    <dgm:cxn modelId="{FF9A91E5-8790-4F03-88A1-93F93770EAEA}" type="presOf" srcId="{C8B2CBDE-C6B7-49D0-BED9-CEC3AA0B33EB}" destId="{4B9C714D-614D-43D6-A33F-017D9C1D2687}" srcOrd="0" destOrd="0" presId="urn:microsoft.com/office/officeart/2005/8/layout/list1"/>
    <dgm:cxn modelId="{26C310A7-2A41-41F4-95B6-DDEE3EE3F60D}" type="presOf" srcId="{C8B2CBDE-C6B7-49D0-BED9-CEC3AA0B33EB}" destId="{B8A890B1-8295-4522-BAA7-2BF669BBB9D1}" srcOrd="1" destOrd="0" presId="urn:microsoft.com/office/officeart/2005/8/layout/list1"/>
    <dgm:cxn modelId="{D3D2CBB5-79EB-4D43-8B50-99F9063E3A6A}" type="presOf" srcId="{E399DE7C-26D9-4C8A-8ACA-FECF2862D40B}" destId="{8963C23C-98FE-421D-86F1-DCE339C19B65}" srcOrd="1" destOrd="0" presId="urn:microsoft.com/office/officeart/2005/8/layout/list1"/>
    <dgm:cxn modelId="{3B5689F5-DC68-4B87-84BB-0814FB20C053}" type="presOf" srcId="{E7BE3658-0449-409B-9BE0-DF76486574F7}" destId="{59EE35CB-F82B-40D5-99FF-AEE89BE02E74}" srcOrd="1" destOrd="0" presId="urn:microsoft.com/office/officeart/2005/8/layout/list1"/>
    <dgm:cxn modelId="{43C5580C-6E17-496D-9A1E-CC2B41A06A50}" type="presOf" srcId="{3EF0DA7C-6E96-4BC2-93B4-9407D096FCD1}" destId="{7831A303-C16D-4B0F-BFB6-0124AEDE2B86}" srcOrd="0" destOrd="0" presId="urn:microsoft.com/office/officeart/2005/8/layout/list1"/>
    <dgm:cxn modelId="{A1F70F48-F8B0-4346-BFF4-88638BC34D59}" type="presOf" srcId="{AC1C4370-663D-443A-87B7-E02684B40165}" destId="{06A0E2A5-B515-46A7-84C2-5942416F42E9}" srcOrd="1" destOrd="0" presId="urn:microsoft.com/office/officeart/2005/8/layout/list1"/>
    <dgm:cxn modelId="{0A1D9695-A68C-4C54-BD10-5325A95B6F76}" type="presOf" srcId="{AC1C4370-663D-443A-87B7-E02684B40165}" destId="{43F0226D-73A3-49DC-8522-215DCD3DB60F}" srcOrd="0" destOrd="0" presId="urn:microsoft.com/office/officeart/2005/8/layout/list1"/>
    <dgm:cxn modelId="{66DD32E7-4C43-4039-B8F5-E3415E5951B3}" type="presOf" srcId="{A43484E5-F756-40AF-8C8C-D8890164DE5B}" destId="{91599F3C-9B39-44C6-9AB2-FACFC868D427}" srcOrd="1" destOrd="0" presId="urn:microsoft.com/office/officeart/2005/8/layout/list1"/>
    <dgm:cxn modelId="{D66C19AC-DF50-4986-826E-6986636E98EC}" type="presOf" srcId="{EC61E4DF-F974-4D70-9751-710D33C2321B}" destId="{566631DA-AF91-4637-8B52-EED0A56020A8}" srcOrd="1" destOrd="0" presId="urn:microsoft.com/office/officeart/2005/8/layout/list1"/>
    <dgm:cxn modelId="{2F1ED18D-8E6F-4055-8CA7-983F96CF2B73}" type="presOf" srcId="{A43484E5-F756-40AF-8C8C-D8890164DE5B}" destId="{0E73367B-5EAB-410D-9D5A-CB084BC8E424}" srcOrd="0" destOrd="0" presId="urn:microsoft.com/office/officeart/2005/8/layout/list1"/>
    <dgm:cxn modelId="{B1B2919D-1B0B-4614-AB8A-9E73508A5FB3}" srcId="{3EF0DA7C-6E96-4BC2-93B4-9407D096FCD1}" destId="{E7BE3658-0449-409B-9BE0-DF76486574F7}" srcOrd="1" destOrd="0" parTransId="{F31BAA35-5487-4DF1-88FC-C2557E6D25AB}" sibTransId="{108A533A-13DB-412D-8075-1C06B7A8E663}"/>
    <dgm:cxn modelId="{80196C6C-C494-406E-8B91-E33327578F18}" srcId="{3EF0DA7C-6E96-4BC2-93B4-9407D096FCD1}" destId="{363FFCD1-6449-4181-BDEC-7A6A898EA349}" srcOrd="0" destOrd="0" parTransId="{52EB7F30-2F49-4FC9-A555-8AB25C1A0760}" sibTransId="{3361382C-5F19-4DA8-908A-EC398425B669}"/>
    <dgm:cxn modelId="{F0A2B133-DF61-4695-B771-6728FE29F9F5}" type="presOf" srcId="{363FFCD1-6449-4181-BDEC-7A6A898EA349}" destId="{6748D14B-AEBA-4FDC-9598-108CA53DD356}" srcOrd="1" destOrd="0" presId="urn:microsoft.com/office/officeart/2005/8/layout/list1"/>
    <dgm:cxn modelId="{A2AEA0BE-DBE1-4AA6-AA5F-640823633A09}" type="presParOf" srcId="{7831A303-C16D-4B0F-BFB6-0124AEDE2B86}" destId="{412CD12C-B895-47A9-8672-BC2324978571}" srcOrd="0" destOrd="0" presId="urn:microsoft.com/office/officeart/2005/8/layout/list1"/>
    <dgm:cxn modelId="{997260C4-2ED7-47C8-A923-C8E0A8ECC96A}" type="presParOf" srcId="{412CD12C-B895-47A9-8672-BC2324978571}" destId="{7176D8E1-E3FC-43BC-856C-09244F0932D8}" srcOrd="0" destOrd="0" presId="urn:microsoft.com/office/officeart/2005/8/layout/list1"/>
    <dgm:cxn modelId="{E4AF9B66-40F3-487A-B3C3-8F8A00D84DF0}" type="presParOf" srcId="{412CD12C-B895-47A9-8672-BC2324978571}" destId="{6748D14B-AEBA-4FDC-9598-108CA53DD356}" srcOrd="1" destOrd="0" presId="urn:microsoft.com/office/officeart/2005/8/layout/list1"/>
    <dgm:cxn modelId="{ED9B11D0-DACD-4F7A-9AB6-5F1742FFCA9A}" type="presParOf" srcId="{7831A303-C16D-4B0F-BFB6-0124AEDE2B86}" destId="{6CA66041-6847-4BBD-B31C-A19EF21557E7}" srcOrd="1" destOrd="0" presId="urn:microsoft.com/office/officeart/2005/8/layout/list1"/>
    <dgm:cxn modelId="{A0E28C0A-1E02-4339-B26B-59C1A8602DEC}" type="presParOf" srcId="{7831A303-C16D-4B0F-BFB6-0124AEDE2B86}" destId="{DE6BD3F6-38C7-41AA-B273-9A1DCA7C286E}" srcOrd="2" destOrd="0" presId="urn:microsoft.com/office/officeart/2005/8/layout/list1"/>
    <dgm:cxn modelId="{47065643-9B5C-4E88-B9D2-06462283C2EA}" type="presParOf" srcId="{7831A303-C16D-4B0F-BFB6-0124AEDE2B86}" destId="{7737AE37-1067-42B7-A9E4-6F35CF1C59F0}" srcOrd="3" destOrd="0" presId="urn:microsoft.com/office/officeart/2005/8/layout/list1"/>
    <dgm:cxn modelId="{5857834B-1B45-4D64-85F6-4C82762B43FD}" type="presParOf" srcId="{7831A303-C16D-4B0F-BFB6-0124AEDE2B86}" destId="{5A0B0B0B-3DCB-4624-82EB-38E5ADAC1966}" srcOrd="4" destOrd="0" presId="urn:microsoft.com/office/officeart/2005/8/layout/list1"/>
    <dgm:cxn modelId="{8FA242FB-C048-4EE0-AD24-2E982D4F79A7}" type="presParOf" srcId="{5A0B0B0B-3DCB-4624-82EB-38E5ADAC1966}" destId="{AF929D25-FEED-46F1-8A27-43656908B2D7}" srcOrd="0" destOrd="0" presId="urn:microsoft.com/office/officeart/2005/8/layout/list1"/>
    <dgm:cxn modelId="{00819C8D-7BC5-4095-8226-A4B91DC1D92D}" type="presParOf" srcId="{5A0B0B0B-3DCB-4624-82EB-38E5ADAC1966}" destId="{59EE35CB-F82B-40D5-99FF-AEE89BE02E74}" srcOrd="1" destOrd="0" presId="urn:microsoft.com/office/officeart/2005/8/layout/list1"/>
    <dgm:cxn modelId="{8857A146-4689-40FC-9C0C-AE339E8B9301}" type="presParOf" srcId="{7831A303-C16D-4B0F-BFB6-0124AEDE2B86}" destId="{B055A2F7-88F3-4F53-8D8D-B498D1AA02B4}" srcOrd="5" destOrd="0" presId="urn:microsoft.com/office/officeart/2005/8/layout/list1"/>
    <dgm:cxn modelId="{F352FCD1-2586-4833-87E9-03CE059F616A}" type="presParOf" srcId="{7831A303-C16D-4B0F-BFB6-0124AEDE2B86}" destId="{81C2934B-545D-4B28-A52B-85B183036D58}" srcOrd="6" destOrd="0" presId="urn:microsoft.com/office/officeart/2005/8/layout/list1"/>
    <dgm:cxn modelId="{FA2E71BC-2673-4350-9D9B-31B1016C22A3}" type="presParOf" srcId="{7831A303-C16D-4B0F-BFB6-0124AEDE2B86}" destId="{2A297E48-62A2-4481-BB35-DCF5481DE38E}" srcOrd="7" destOrd="0" presId="urn:microsoft.com/office/officeart/2005/8/layout/list1"/>
    <dgm:cxn modelId="{6634BB99-0908-4BA6-B132-843D7E4CF8EA}" type="presParOf" srcId="{7831A303-C16D-4B0F-BFB6-0124AEDE2B86}" destId="{F6B7DEB9-0AB7-4BDC-9B2A-8FE991BD1A52}" srcOrd="8" destOrd="0" presId="urn:microsoft.com/office/officeart/2005/8/layout/list1"/>
    <dgm:cxn modelId="{8AC8DF41-8C2F-4481-BBED-0C220AF0983C}" type="presParOf" srcId="{F6B7DEB9-0AB7-4BDC-9B2A-8FE991BD1A52}" destId="{7B410678-A186-40A8-B5AE-B7BAB02247FE}" srcOrd="0" destOrd="0" presId="urn:microsoft.com/office/officeart/2005/8/layout/list1"/>
    <dgm:cxn modelId="{D3915B24-4F99-4590-A757-0A4186E602E0}" type="presParOf" srcId="{F6B7DEB9-0AB7-4BDC-9B2A-8FE991BD1A52}" destId="{8963C23C-98FE-421D-86F1-DCE339C19B65}" srcOrd="1" destOrd="0" presId="urn:microsoft.com/office/officeart/2005/8/layout/list1"/>
    <dgm:cxn modelId="{E99DA725-62CA-4E22-8EA0-A00CA93BA3A2}" type="presParOf" srcId="{7831A303-C16D-4B0F-BFB6-0124AEDE2B86}" destId="{E43BB502-5BF1-4707-9CDA-FE2C301B9E10}" srcOrd="9" destOrd="0" presId="urn:microsoft.com/office/officeart/2005/8/layout/list1"/>
    <dgm:cxn modelId="{A1232C82-5357-40B4-97BE-9AD33976F96F}" type="presParOf" srcId="{7831A303-C16D-4B0F-BFB6-0124AEDE2B86}" destId="{0B4BC0D0-4CE2-44BD-B0BC-3973131D0708}" srcOrd="10" destOrd="0" presId="urn:microsoft.com/office/officeart/2005/8/layout/list1"/>
    <dgm:cxn modelId="{00C98E88-1D72-49C3-8D1D-C1E8F90689AA}" type="presParOf" srcId="{7831A303-C16D-4B0F-BFB6-0124AEDE2B86}" destId="{79B70FDD-5CD7-40B0-B143-2B02E8CC00C5}" srcOrd="11" destOrd="0" presId="urn:microsoft.com/office/officeart/2005/8/layout/list1"/>
    <dgm:cxn modelId="{CF1FE137-8383-426B-97B4-DADA9314988C}" type="presParOf" srcId="{7831A303-C16D-4B0F-BFB6-0124AEDE2B86}" destId="{FACB4CA6-0DBB-4632-9D66-C11020257EA4}" srcOrd="12" destOrd="0" presId="urn:microsoft.com/office/officeart/2005/8/layout/list1"/>
    <dgm:cxn modelId="{F9B3B8F0-B1F9-4AA6-B207-8FFEF3E09388}" type="presParOf" srcId="{FACB4CA6-0DBB-4632-9D66-C11020257EA4}" destId="{0E73367B-5EAB-410D-9D5A-CB084BC8E424}" srcOrd="0" destOrd="0" presId="urn:microsoft.com/office/officeart/2005/8/layout/list1"/>
    <dgm:cxn modelId="{910C4FB2-3125-47AE-B5B2-0E531A5E8447}" type="presParOf" srcId="{FACB4CA6-0DBB-4632-9D66-C11020257EA4}" destId="{91599F3C-9B39-44C6-9AB2-FACFC868D427}" srcOrd="1" destOrd="0" presId="urn:microsoft.com/office/officeart/2005/8/layout/list1"/>
    <dgm:cxn modelId="{30763C8E-0993-41EC-B604-6B41521FAA25}" type="presParOf" srcId="{7831A303-C16D-4B0F-BFB6-0124AEDE2B86}" destId="{5C84AB56-46D8-485D-BC90-08FDAF57BC7F}" srcOrd="13" destOrd="0" presId="urn:microsoft.com/office/officeart/2005/8/layout/list1"/>
    <dgm:cxn modelId="{867A4CA5-25D9-4E96-B32B-913BC0E39842}" type="presParOf" srcId="{7831A303-C16D-4B0F-BFB6-0124AEDE2B86}" destId="{5F87E525-A878-4332-83C2-5A4479D3E285}" srcOrd="14" destOrd="0" presId="urn:microsoft.com/office/officeart/2005/8/layout/list1"/>
    <dgm:cxn modelId="{06CBDE14-93F7-4E39-A481-B60D47D8F5F6}" type="presParOf" srcId="{7831A303-C16D-4B0F-BFB6-0124AEDE2B86}" destId="{75EE80E2-12D5-4AFB-9342-228A4FECA0ED}" srcOrd="15" destOrd="0" presId="urn:microsoft.com/office/officeart/2005/8/layout/list1"/>
    <dgm:cxn modelId="{B92C4496-01FF-494A-9538-C0198A7A3AC3}" type="presParOf" srcId="{7831A303-C16D-4B0F-BFB6-0124AEDE2B86}" destId="{7187E60D-5F00-42D8-B873-B28A49E6D331}" srcOrd="16" destOrd="0" presId="urn:microsoft.com/office/officeart/2005/8/layout/list1"/>
    <dgm:cxn modelId="{5DD6C0D3-32E7-43DB-A5FA-C1F507A70A62}" type="presParOf" srcId="{7187E60D-5F00-42D8-B873-B28A49E6D331}" destId="{322D3D5B-46AE-4E13-8B34-5971A88DE0CB}" srcOrd="0" destOrd="0" presId="urn:microsoft.com/office/officeart/2005/8/layout/list1"/>
    <dgm:cxn modelId="{CFEDFF70-02D7-49FB-9399-013A7B2AF9D8}" type="presParOf" srcId="{7187E60D-5F00-42D8-B873-B28A49E6D331}" destId="{566631DA-AF91-4637-8B52-EED0A56020A8}" srcOrd="1" destOrd="0" presId="urn:microsoft.com/office/officeart/2005/8/layout/list1"/>
    <dgm:cxn modelId="{C66B07E7-1991-4BD6-8EAF-3A81EAEC24F2}" type="presParOf" srcId="{7831A303-C16D-4B0F-BFB6-0124AEDE2B86}" destId="{7CD19F0F-7F9B-467C-A7EF-E324864A86A9}" srcOrd="17" destOrd="0" presId="urn:microsoft.com/office/officeart/2005/8/layout/list1"/>
    <dgm:cxn modelId="{32A4C382-D78C-4715-83F0-D10B2A916E36}" type="presParOf" srcId="{7831A303-C16D-4B0F-BFB6-0124AEDE2B86}" destId="{804AFED9-AD9D-4385-A3ED-97BC17FA2A4D}" srcOrd="18" destOrd="0" presId="urn:microsoft.com/office/officeart/2005/8/layout/list1"/>
    <dgm:cxn modelId="{B1691DE2-D068-452A-9B47-EC8989E54E2A}" type="presParOf" srcId="{7831A303-C16D-4B0F-BFB6-0124AEDE2B86}" destId="{23F1E7C6-954C-4A40-9E34-852F19E1AA9C}" srcOrd="19" destOrd="0" presId="urn:microsoft.com/office/officeart/2005/8/layout/list1"/>
    <dgm:cxn modelId="{473A0787-78CE-4035-8D5F-B232E6FF84E6}" type="presParOf" srcId="{7831A303-C16D-4B0F-BFB6-0124AEDE2B86}" destId="{6CE6D994-6DA2-4A15-9E4B-3C45DF803389}" srcOrd="20" destOrd="0" presId="urn:microsoft.com/office/officeart/2005/8/layout/list1"/>
    <dgm:cxn modelId="{23F6433F-C111-450F-8F0E-C89993CF313A}" type="presParOf" srcId="{6CE6D994-6DA2-4A15-9E4B-3C45DF803389}" destId="{4B9C714D-614D-43D6-A33F-017D9C1D2687}" srcOrd="0" destOrd="0" presId="urn:microsoft.com/office/officeart/2005/8/layout/list1"/>
    <dgm:cxn modelId="{DA76F631-51C2-4244-8097-9B317EAD427F}" type="presParOf" srcId="{6CE6D994-6DA2-4A15-9E4B-3C45DF803389}" destId="{B8A890B1-8295-4522-BAA7-2BF669BBB9D1}" srcOrd="1" destOrd="0" presId="urn:microsoft.com/office/officeart/2005/8/layout/list1"/>
    <dgm:cxn modelId="{6EA64001-73A4-4D0B-8A5C-042553E28E1D}" type="presParOf" srcId="{7831A303-C16D-4B0F-BFB6-0124AEDE2B86}" destId="{8AA8A3DF-C5B6-4E1A-A3B6-ABC179C37730}" srcOrd="21" destOrd="0" presId="urn:microsoft.com/office/officeart/2005/8/layout/list1"/>
    <dgm:cxn modelId="{C8A9C735-4BCD-4859-8EB7-58C6E697D044}" type="presParOf" srcId="{7831A303-C16D-4B0F-BFB6-0124AEDE2B86}" destId="{19674BB6-D3EA-4A5F-B0C6-5230A01C0B63}" srcOrd="22" destOrd="0" presId="urn:microsoft.com/office/officeart/2005/8/layout/list1"/>
    <dgm:cxn modelId="{F359DE3E-3CF1-44D5-9BAA-F1D9089B577B}" type="presParOf" srcId="{7831A303-C16D-4B0F-BFB6-0124AEDE2B86}" destId="{C51974EB-3DBB-42D5-8672-8326D076AD29}" srcOrd="23" destOrd="0" presId="urn:microsoft.com/office/officeart/2005/8/layout/list1"/>
    <dgm:cxn modelId="{D231B2D5-B0D1-4BF4-9F63-245D497FA469}" type="presParOf" srcId="{7831A303-C16D-4B0F-BFB6-0124AEDE2B86}" destId="{CCD78CDA-9BB6-4309-A0D1-8FD7A430E526}" srcOrd="24" destOrd="0" presId="urn:microsoft.com/office/officeart/2005/8/layout/list1"/>
    <dgm:cxn modelId="{2063DB18-3DBA-4D0A-A7DE-13990E1BAE5E}" type="presParOf" srcId="{CCD78CDA-9BB6-4309-A0D1-8FD7A430E526}" destId="{43F0226D-73A3-49DC-8522-215DCD3DB60F}" srcOrd="0" destOrd="0" presId="urn:microsoft.com/office/officeart/2005/8/layout/list1"/>
    <dgm:cxn modelId="{D210E508-53F2-4461-8B5B-0A88E7C3555B}" type="presParOf" srcId="{CCD78CDA-9BB6-4309-A0D1-8FD7A430E526}" destId="{06A0E2A5-B515-46A7-84C2-5942416F42E9}" srcOrd="1" destOrd="0" presId="urn:microsoft.com/office/officeart/2005/8/layout/list1"/>
    <dgm:cxn modelId="{0F565EDC-7D8F-423A-B2C7-33EBBDD48A58}" type="presParOf" srcId="{7831A303-C16D-4B0F-BFB6-0124AEDE2B86}" destId="{BD297DA7-65B6-4EA8-BCEB-6D1C6BDE1BD3}" srcOrd="25" destOrd="0" presId="urn:microsoft.com/office/officeart/2005/8/layout/list1"/>
    <dgm:cxn modelId="{97EA3C78-7580-4B06-9523-58D7FBA313FF}" type="presParOf" srcId="{7831A303-C16D-4B0F-BFB6-0124AEDE2B86}" destId="{F53B20B0-CB0A-4889-9F7D-8538769ED8C8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B9A5D0-84A9-45A4-B2D3-F27F1B32900C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hu-HU"/>
        </a:p>
      </dgm:t>
    </dgm:pt>
    <dgm:pt modelId="{86465D90-5B77-4513-B3A1-0C7FB3B11251}">
      <dgm:prSet phldrT="[Szöveg]"/>
      <dgm:spPr/>
      <dgm:t>
        <a:bodyPr/>
        <a:lstStyle/>
        <a:p>
          <a:r>
            <a:rPr lang="hu-HU" dirty="0" smtClean="0"/>
            <a:t>- viszonylag rövid az áruk eljutási ideje</a:t>
          </a:r>
        </a:p>
        <a:p>
          <a:r>
            <a:rPr lang="hu-HU" dirty="0" smtClean="0"/>
            <a:t>- viszonylag kicsik az árukat érő igénybevételek</a:t>
          </a:r>
        </a:p>
        <a:p>
          <a:r>
            <a:rPr lang="hu-HU" dirty="0" smtClean="0"/>
            <a:t>- határidők betartását egyedül időjárási viszonyok zavarhatják</a:t>
          </a:r>
          <a:endParaRPr lang="hu-HU" dirty="0"/>
        </a:p>
      </dgm:t>
    </dgm:pt>
    <dgm:pt modelId="{6C3DA0E3-39B8-4785-B111-9E4151F40342}" type="parTrans" cxnId="{19B13646-8FD5-4C83-AAA6-F728E6E87427}">
      <dgm:prSet/>
      <dgm:spPr/>
      <dgm:t>
        <a:bodyPr/>
        <a:lstStyle/>
        <a:p>
          <a:endParaRPr lang="hu-HU"/>
        </a:p>
      </dgm:t>
    </dgm:pt>
    <dgm:pt modelId="{E353E0D1-7C1C-4109-9C3C-3B3DEE33FD7B}" type="sibTrans" cxnId="{19B13646-8FD5-4C83-AAA6-F728E6E87427}">
      <dgm:prSet/>
      <dgm:spPr/>
      <dgm:t>
        <a:bodyPr/>
        <a:lstStyle/>
        <a:p>
          <a:endParaRPr lang="hu-HU"/>
        </a:p>
      </dgm:t>
    </dgm:pt>
    <dgm:pt modelId="{A97F90EC-840A-4A6D-88D7-047771939F45}">
      <dgm:prSet phldrT="[Szöveg]"/>
      <dgm:spPr/>
      <dgm:t>
        <a:bodyPr/>
        <a:lstStyle/>
        <a:p>
          <a:r>
            <a:rPr lang="hu-HU" dirty="0" smtClean="0"/>
            <a:t>- kiesnek a légi áruszállítás köréből az ömlesztett tömegáruk</a:t>
          </a:r>
        </a:p>
        <a:p>
          <a:r>
            <a:rPr lang="hu-HU" dirty="0" smtClean="0"/>
            <a:t>- átmeneti tárolására van szükség</a:t>
          </a:r>
        </a:p>
        <a:p>
          <a:r>
            <a:rPr lang="hu-HU" dirty="0" smtClean="0"/>
            <a:t>- a legnagyobb a szállítás fajlagos energia- igénye, ezért viszonylag magasak a fuvardíjak</a:t>
          </a:r>
          <a:endParaRPr lang="hu-HU" dirty="0"/>
        </a:p>
      </dgm:t>
    </dgm:pt>
    <dgm:pt modelId="{15118932-A206-44D3-A058-65DEACD281AE}" type="parTrans" cxnId="{0CD68AC8-95D2-4D08-841A-5FAC4E06C71F}">
      <dgm:prSet/>
      <dgm:spPr/>
      <dgm:t>
        <a:bodyPr/>
        <a:lstStyle/>
        <a:p>
          <a:endParaRPr lang="hu-HU"/>
        </a:p>
      </dgm:t>
    </dgm:pt>
    <dgm:pt modelId="{64E1EE90-EDE8-4277-8A43-53951DB914C5}" type="sibTrans" cxnId="{0CD68AC8-95D2-4D08-841A-5FAC4E06C71F}">
      <dgm:prSet/>
      <dgm:spPr/>
      <dgm:t>
        <a:bodyPr/>
        <a:lstStyle/>
        <a:p>
          <a:endParaRPr lang="hu-HU"/>
        </a:p>
      </dgm:t>
    </dgm:pt>
    <dgm:pt modelId="{B7ECABCD-19AA-42BF-8915-5FE8CBD7E11A}" type="pres">
      <dgm:prSet presAssocID="{26B9A5D0-84A9-45A4-B2D3-F27F1B32900C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C7A757CB-3241-4809-A3AB-A0ADB97E1839}" type="pres">
      <dgm:prSet presAssocID="{26B9A5D0-84A9-45A4-B2D3-F27F1B32900C}" presName="Background" presStyleLbl="bgImgPlace1" presStyleIdx="0" presStyleCnt="1"/>
      <dgm:spPr/>
    </dgm:pt>
    <dgm:pt modelId="{A170310D-FF4A-4980-AC4F-23D56F4FF8C2}" type="pres">
      <dgm:prSet presAssocID="{26B9A5D0-84A9-45A4-B2D3-F27F1B32900C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A9BFA95-6C4A-45FA-B5EB-2A668B41405B}" type="pres">
      <dgm:prSet presAssocID="{26B9A5D0-84A9-45A4-B2D3-F27F1B32900C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D45DAF2-8CFB-40F1-8ACA-CBE926B2386D}" type="pres">
      <dgm:prSet presAssocID="{26B9A5D0-84A9-45A4-B2D3-F27F1B32900C}" presName="Plus" presStyleLbl="alignNode1" presStyleIdx="0" presStyleCnt="2"/>
      <dgm:spPr/>
    </dgm:pt>
    <dgm:pt modelId="{03C48858-E7B8-4DF0-A951-6C043CEBFA85}" type="pres">
      <dgm:prSet presAssocID="{26B9A5D0-84A9-45A4-B2D3-F27F1B32900C}" presName="Minus" presStyleLbl="alignNode1" presStyleIdx="1" presStyleCnt="2"/>
      <dgm:spPr/>
    </dgm:pt>
    <dgm:pt modelId="{F8898B80-1D23-4EC1-92BE-E4CA266659B0}" type="pres">
      <dgm:prSet presAssocID="{26B9A5D0-84A9-45A4-B2D3-F27F1B32900C}" presName="Divider" presStyleLbl="parChTrans1D1" presStyleIdx="0" presStyleCnt="1"/>
      <dgm:spPr/>
    </dgm:pt>
  </dgm:ptLst>
  <dgm:cxnLst>
    <dgm:cxn modelId="{1DA69BA7-1CBA-4400-ABC9-8CAA64EEC0D1}" type="presOf" srcId="{26B9A5D0-84A9-45A4-B2D3-F27F1B32900C}" destId="{B7ECABCD-19AA-42BF-8915-5FE8CBD7E11A}" srcOrd="0" destOrd="0" presId="urn:microsoft.com/office/officeart/2009/3/layout/PlusandMinus"/>
    <dgm:cxn modelId="{19B13646-8FD5-4C83-AAA6-F728E6E87427}" srcId="{26B9A5D0-84A9-45A4-B2D3-F27F1B32900C}" destId="{86465D90-5B77-4513-B3A1-0C7FB3B11251}" srcOrd="0" destOrd="0" parTransId="{6C3DA0E3-39B8-4785-B111-9E4151F40342}" sibTransId="{E353E0D1-7C1C-4109-9C3C-3B3DEE33FD7B}"/>
    <dgm:cxn modelId="{F8141B89-9B45-4F46-B258-9BB46DA9A5EE}" type="presOf" srcId="{A97F90EC-840A-4A6D-88D7-047771939F45}" destId="{8A9BFA95-6C4A-45FA-B5EB-2A668B41405B}" srcOrd="0" destOrd="0" presId="urn:microsoft.com/office/officeart/2009/3/layout/PlusandMinus"/>
    <dgm:cxn modelId="{0CD68AC8-95D2-4D08-841A-5FAC4E06C71F}" srcId="{26B9A5D0-84A9-45A4-B2D3-F27F1B32900C}" destId="{A97F90EC-840A-4A6D-88D7-047771939F45}" srcOrd="1" destOrd="0" parTransId="{15118932-A206-44D3-A058-65DEACD281AE}" sibTransId="{64E1EE90-EDE8-4277-8A43-53951DB914C5}"/>
    <dgm:cxn modelId="{ED5CC146-BC9A-4CAE-8E49-FE6A144B9CEA}" type="presOf" srcId="{86465D90-5B77-4513-B3A1-0C7FB3B11251}" destId="{A170310D-FF4A-4980-AC4F-23D56F4FF8C2}" srcOrd="0" destOrd="0" presId="urn:microsoft.com/office/officeart/2009/3/layout/PlusandMinus"/>
    <dgm:cxn modelId="{3C7C2A13-199D-4B01-BFB7-44FDD9D652C7}" type="presParOf" srcId="{B7ECABCD-19AA-42BF-8915-5FE8CBD7E11A}" destId="{C7A757CB-3241-4809-A3AB-A0ADB97E1839}" srcOrd="0" destOrd="0" presId="urn:microsoft.com/office/officeart/2009/3/layout/PlusandMinus"/>
    <dgm:cxn modelId="{0DBFEE1F-7562-4A42-89FD-2F91D678C1CA}" type="presParOf" srcId="{B7ECABCD-19AA-42BF-8915-5FE8CBD7E11A}" destId="{A170310D-FF4A-4980-AC4F-23D56F4FF8C2}" srcOrd="1" destOrd="0" presId="urn:microsoft.com/office/officeart/2009/3/layout/PlusandMinus"/>
    <dgm:cxn modelId="{A955C6F9-F50A-4360-9FBD-D378A1B26232}" type="presParOf" srcId="{B7ECABCD-19AA-42BF-8915-5FE8CBD7E11A}" destId="{8A9BFA95-6C4A-45FA-B5EB-2A668B41405B}" srcOrd="2" destOrd="0" presId="urn:microsoft.com/office/officeart/2009/3/layout/PlusandMinus"/>
    <dgm:cxn modelId="{C261E54D-6564-42D5-8B8B-F1C849CF6097}" type="presParOf" srcId="{B7ECABCD-19AA-42BF-8915-5FE8CBD7E11A}" destId="{1D45DAF2-8CFB-40F1-8ACA-CBE926B2386D}" srcOrd="3" destOrd="0" presId="urn:microsoft.com/office/officeart/2009/3/layout/PlusandMinus"/>
    <dgm:cxn modelId="{660666BE-761B-47B0-8F68-777424D3DA40}" type="presParOf" srcId="{B7ECABCD-19AA-42BF-8915-5FE8CBD7E11A}" destId="{03C48858-E7B8-4DF0-A951-6C043CEBFA85}" srcOrd="4" destOrd="0" presId="urn:microsoft.com/office/officeart/2009/3/layout/PlusandMinus"/>
    <dgm:cxn modelId="{433EA0C7-2BD8-48C7-B7A8-B94E71B1A188}" type="presParOf" srcId="{B7ECABCD-19AA-42BF-8915-5FE8CBD7E11A}" destId="{F8898B80-1D23-4EC1-92BE-E4CA266659B0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8AD8E2B-6DD6-4325-93F8-6CFC20E135BF}" type="doc">
      <dgm:prSet loTypeId="urn:microsoft.com/office/officeart/2005/8/layout/arrow1" loCatId="relationship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hu-HU"/>
        </a:p>
      </dgm:t>
    </dgm:pt>
    <dgm:pt modelId="{9633E9B3-BC5B-479D-A806-A987F9CD0424}">
      <dgm:prSet phldrT="[Szöveg]"/>
      <dgm:spPr/>
      <dgm:t>
        <a:bodyPr/>
        <a:lstStyle/>
        <a:p>
          <a:r>
            <a:rPr lang="hu-HU" dirty="0" smtClean="0"/>
            <a:t>MEREVSZÁRNYÚ REPÜLŐGÉPEK</a:t>
          </a:r>
          <a:endParaRPr lang="hu-HU" dirty="0"/>
        </a:p>
      </dgm:t>
    </dgm:pt>
    <dgm:pt modelId="{D7253AD5-6DFA-4425-AA1F-D69DE2D8E03F}" type="parTrans" cxnId="{B2D572C7-97A4-42C5-B906-B1D0FF539DF7}">
      <dgm:prSet/>
      <dgm:spPr/>
      <dgm:t>
        <a:bodyPr/>
        <a:lstStyle/>
        <a:p>
          <a:endParaRPr lang="hu-HU"/>
        </a:p>
      </dgm:t>
    </dgm:pt>
    <dgm:pt modelId="{9F3B3E81-265B-4518-A537-6074775357DA}" type="sibTrans" cxnId="{B2D572C7-97A4-42C5-B906-B1D0FF539DF7}">
      <dgm:prSet/>
      <dgm:spPr/>
      <dgm:t>
        <a:bodyPr/>
        <a:lstStyle/>
        <a:p>
          <a:endParaRPr lang="hu-HU"/>
        </a:p>
      </dgm:t>
    </dgm:pt>
    <dgm:pt modelId="{59436933-BCAF-4DEA-8EE3-31C0047664F7}">
      <dgm:prSet phldrT="[Szöveg]"/>
      <dgm:spPr/>
      <dgm:t>
        <a:bodyPr/>
        <a:lstStyle/>
        <a:p>
          <a:r>
            <a:rPr lang="hu-HU" dirty="0" smtClean="0"/>
            <a:t>FORGÓSZÁRNYÚ REPÜLŐGÉPEK</a:t>
          </a:r>
          <a:endParaRPr lang="hu-HU" dirty="0"/>
        </a:p>
      </dgm:t>
    </dgm:pt>
    <dgm:pt modelId="{439EA225-C380-4077-B58C-170520D2390D}" type="parTrans" cxnId="{2534CA54-E671-4118-893D-1B23E5465492}">
      <dgm:prSet/>
      <dgm:spPr/>
      <dgm:t>
        <a:bodyPr/>
        <a:lstStyle/>
        <a:p>
          <a:endParaRPr lang="hu-HU"/>
        </a:p>
      </dgm:t>
    </dgm:pt>
    <dgm:pt modelId="{E3E876B0-7CFA-4B28-A466-5B3BD71E6212}" type="sibTrans" cxnId="{2534CA54-E671-4118-893D-1B23E5465492}">
      <dgm:prSet/>
      <dgm:spPr/>
      <dgm:t>
        <a:bodyPr/>
        <a:lstStyle/>
        <a:p>
          <a:endParaRPr lang="hu-HU"/>
        </a:p>
      </dgm:t>
    </dgm:pt>
    <dgm:pt modelId="{3054EF1F-8223-4306-9FD2-AB49A1A89F2D}" type="pres">
      <dgm:prSet presAssocID="{A8AD8E2B-6DD6-4325-93F8-6CFC20E135B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220E2B2C-FBD2-4E28-8B87-890525711ED2}" type="pres">
      <dgm:prSet presAssocID="{9633E9B3-BC5B-479D-A806-A987F9CD0424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70613E8-D2CB-4A14-9B7D-8F18B920F088}" type="pres">
      <dgm:prSet presAssocID="{59436933-BCAF-4DEA-8EE3-31C0047664F7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067124A-A1E1-44DD-9048-5CD6CBF56D79}" type="presOf" srcId="{59436933-BCAF-4DEA-8EE3-31C0047664F7}" destId="{570613E8-D2CB-4A14-9B7D-8F18B920F088}" srcOrd="0" destOrd="0" presId="urn:microsoft.com/office/officeart/2005/8/layout/arrow1"/>
    <dgm:cxn modelId="{2575F097-39BD-46FB-9597-82DE8D1B6507}" type="presOf" srcId="{A8AD8E2B-6DD6-4325-93F8-6CFC20E135BF}" destId="{3054EF1F-8223-4306-9FD2-AB49A1A89F2D}" srcOrd="0" destOrd="0" presId="urn:microsoft.com/office/officeart/2005/8/layout/arrow1"/>
    <dgm:cxn modelId="{2534CA54-E671-4118-893D-1B23E5465492}" srcId="{A8AD8E2B-6DD6-4325-93F8-6CFC20E135BF}" destId="{59436933-BCAF-4DEA-8EE3-31C0047664F7}" srcOrd="1" destOrd="0" parTransId="{439EA225-C380-4077-B58C-170520D2390D}" sibTransId="{E3E876B0-7CFA-4B28-A466-5B3BD71E6212}"/>
    <dgm:cxn modelId="{C8682FEB-C156-46FC-90EA-9D204D5898AB}" type="presOf" srcId="{9633E9B3-BC5B-479D-A806-A987F9CD0424}" destId="{220E2B2C-FBD2-4E28-8B87-890525711ED2}" srcOrd="0" destOrd="0" presId="urn:microsoft.com/office/officeart/2005/8/layout/arrow1"/>
    <dgm:cxn modelId="{B2D572C7-97A4-42C5-B906-B1D0FF539DF7}" srcId="{A8AD8E2B-6DD6-4325-93F8-6CFC20E135BF}" destId="{9633E9B3-BC5B-479D-A806-A987F9CD0424}" srcOrd="0" destOrd="0" parTransId="{D7253AD5-6DFA-4425-AA1F-D69DE2D8E03F}" sibTransId="{9F3B3E81-265B-4518-A537-6074775357DA}"/>
    <dgm:cxn modelId="{DDB9B225-EABF-4E78-BB3C-73101E063356}" type="presParOf" srcId="{3054EF1F-8223-4306-9FD2-AB49A1A89F2D}" destId="{220E2B2C-FBD2-4E28-8B87-890525711ED2}" srcOrd="0" destOrd="0" presId="urn:microsoft.com/office/officeart/2005/8/layout/arrow1"/>
    <dgm:cxn modelId="{3B62C7A8-5357-499E-AF9C-B61A88EB0BC0}" type="presParOf" srcId="{3054EF1F-8223-4306-9FD2-AB49A1A89F2D}" destId="{570613E8-D2CB-4A14-9B7D-8F18B920F088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822D22E-82AB-459B-84ED-A45BA3A2181E}" type="doc">
      <dgm:prSet loTypeId="urn:microsoft.com/office/officeart/2005/8/layout/arrow4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hu-HU"/>
        </a:p>
      </dgm:t>
    </dgm:pt>
    <dgm:pt modelId="{902962CD-72C3-439E-9FDB-251943C8FCD5}">
      <dgm:prSet phldrT="[Szöveg]" custT="1"/>
      <dgm:spPr/>
      <dgm:t>
        <a:bodyPr/>
        <a:lstStyle/>
        <a:p>
          <a:r>
            <a:rPr lang="hu-HU" sz="24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ELŐNYEI:</a:t>
          </a:r>
        </a:p>
        <a:p>
          <a:r>
            <a:rPr lang="hu-HU" sz="2000" dirty="0" smtClean="0"/>
            <a:t>- nagyfokú megbízhatóság</a:t>
          </a:r>
        </a:p>
        <a:p>
          <a:r>
            <a:rPr lang="hu-HU" sz="2000" dirty="0" smtClean="0"/>
            <a:t>- független a külső környezeti hatásoktól</a:t>
          </a:r>
        </a:p>
        <a:p>
          <a:r>
            <a:rPr lang="hu-HU" sz="2000" dirty="0" smtClean="0"/>
            <a:t>- üzemeltetési költsége fajlagosan alacsony</a:t>
          </a:r>
        </a:p>
        <a:p>
          <a:r>
            <a:rPr lang="hu-HU" sz="2000" dirty="0" smtClean="0"/>
            <a:t>- gondos üzemeltetés esetén minimális környezetszennyezés</a:t>
          </a:r>
          <a:endParaRPr lang="hu-HU" sz="2000" dirty="0"/>
        </a:p>
      </dgm:t>
    </dgm:pt>
    <dgm:pt modelId="{4FC72D4F-379D-458C-9EB7-A8AA512EFFD3}" type="parTrans" cxnId="{4B8F5A9E-A090-403C-8DA8-4BBCFCD632E4}">
      <dgm:prSet/>
      <dgm:spPr/>
      <dgm:t>
        <a:bodyPr/>
        <a:lstStyle/>
        <a:p>
          <a:endParaRPr lang="hu-HU"/>
        </a:p>
      </dgm:t>
    </dgm:pt>
    <dgm:pt modelId="{D2F21A82-41E4-42A8-838A-428EAE218A3A}" type="sibTrans" cxnId="{4B8F5A9E-A090-403C-8DA8-4BBCFCD632E4}">
      <dgm:prSet/>
      <dgm:spPr/>
      <dgm:t>
        <a:bodyPr/>
        <a:lstStyle/>
        <a:p>
          <a:endParaRPr lang="hu-HU"/>
        </a:p>
      </dgm:t>
    </dgm:pt>
    <dgm:pt modelId="{4FC43DD3-26DC-4980-8151-1676C06E4B27}">
      <dgm:prSet phldrT="[Szöveg]" custT="1"/>
      <dgm:spPr/>
      <dgm:t>
        <a:bodyPr/>
        <a:lstStyle/>
        <a:p>
          <a:r>
            <a:rPr lang="hu-H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HÁTRÁNYAI:</a:t>
          </a:r>
        </a:p>
        <a:p>
          <a:r>
            <a:rPr lang="hu-HU" sz="2000" dirty="0" smtClean="0"/>
            <a:t>- korlátozott a csővezetéken szállítható áruk köre</a:t>
          </a:r>
        </a:p>
        <a:p>
          <a:r>
            <a:rPr lang="hu-HU" sz="2000" dirty="0" smtClean="0"/>
            <a:t>- vezetéképítésnek nagy beruházási költségei vannak</a:t>
          </a:r>
        </a:p>
        <a:p>
          <a:r>
            <a:rPr lang="hu-HU" sz="2000" dirty="0" smtClean="0"/>
            <a:t>- nem tud alkalmazkodni a szállítási igényekhez</a:t>
          </a:r>
        </a:p>
        <a:p>
          <a:r>
            <a:rPr lang="hu-HU" sz="2000" dirty="0" smtClean="0"/>
            <a:t>- a szállítási idő meglehetősen hosszú</a:t>
          </a:r>
        </a:p>
        <a:p>
          <a:endParaRPr lang="hu-HU" sz="1700" dirty="0"/>
        </a:p>
      </dgm:t>
    </dgm:pt>
    <dgm:pt modelId="{5B411BA0-7B0E-4A9E-B7A8-D4B6D91C200C}" type="parTrans" cxnId="{214C1197-F277-4960-8EB3-5D9E6026CDA2}">
      <dgm:prSet/>
      <dgm:spPr/>
      <dgm:t>
        <a:bodyPr/>
        <a:lstStyle/>
        <a:p>
          <a:endParaRPr lang="hu-HU"/>
        </a:p>
      </dgm:t>
    </dgm:pt>
    <dgm:pt modelId="{F17DCA47-B15E-48DD-84CB-8D490017ACB0}" type="sibTrans" cxnId="{214C1197-F277-4960-8EB3-5D9E6026CDA2}">
      <dgm:prSet/>
      <dgm:spPr/>
      <dgm:t>
        <a:bodyPr/>
        <a:lstStyle/>
        <a:p>
          <a:endParaRPr lang="hu-HU"/>
        </a:p>
      </dgm:t>
    </dgm:pt>
    <dgm:pt modelId="{A940CDA9-2C30-4C1F-8489-FAE94294CDC2}" type="pres">
      <dgm:prSet presAssocID="{C822D22E-82AB-459B-84ED-A45BA3A2181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74829C10-E85D-4654-B5B4-9A5C2947220E}" type="pres">
      <dgm:prSet presAssocID="{902962CD-72C3-439E-9FDB-251943C8FCD5}" presName="upArrow" presStyleLbl="node1" presStyleIdx="0" presStyleCnt="2"/>
      <dgm:spPr/>
    </dgm:pt>
    <dgm:pt modelId="{0B77A602-9EA8-4AB8-9D6E-B64274111E6D}" type="pres">
      <dgm:prSet presAssocID="{902962CD-72C3-439E-9FDB-251943C8FCD5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D1BE51A-B4EE-4B53-9ACF-040ED09F6B5A}" type="pres">
      <dgm:prSet presAssocID="{4FC43DD3-26DC-4980-8151-1676C06E4B27}" presName="downArrow" presStyleLbl="node1" presStyleIdx="1" presStyleCnt="2"/>
      <dgm:spPr/>
    </dgm:pt>
    <dgm:pt modelId="{2AC5B21F-BACC-4A60-8AE6-D0CF4C06CCFA}" type="pres">
      <dgm:prSet presAssocID="{4FC43DD3-26DC-4980-8151-1676C06E4B27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13EBFD2E-CF5D-46B1-89C4-5E02C2EB6049}" type="presOf" srcId="{C822D22E-82AB-459B-84ED-A45BA3A2181E}" destId="{A940CDA9-2C30-4C1F-8489-FAE94294CDC2}" srcOrd="0" destOrd="0" presId="urn:microsoft.com/office/officeart/2005/8/layout/arrow4"/>
    <dgm:cxn modelId="{E32B98D2-6D15-43B9-AD05-2C932486203B}" type="presOf" srcId="{902962CD-72C3-439E-9FDB-251943C8FCD5}" destId="{0B77A602-9EA8-4AB8-9D6E-B64274111E6D}" srcOrd="0" destOrd="0" presId="urn:microsoft.com/office/officeart/2005/8/layout/arrow4"/>
    <dgm:cxn modelId="{4B8F5A9E-A090-403C-8DA8-4BBCFCD632E4}" srcId="{C822D22E-82AB-459B-84ED-A45BA3A2181E}" destId="{902962CD-72C3-439E-9FDB-251943C8FCD5}" srcOrd="0" destOrd="0" parTransId="{4FC72D4F-379D-458C-9EB7-A8AA512EFFD3}" sibTransId="{D2F21A82-41E4-42A8-838A-428EAE218A3A}"/>
    <dgm:cxn modelId="{214C1197-F277-4960-8EB3-5D9E6026CDA2}" srcId="{C822D22E-82AB-459B-84ED-A45BA3A2181E}" destId="{4FC43DD3-26DC-4980-8151-1676C06E4B27}" srcOrd="1" destOrd="0" parTransId="{5B411BA0-7B0E-4A9E-B7A8-D4B6D91C200C}" sibTransId="{F17DCA47-B15E-48DD-84CB-8D490017ACB0}"/>
    <dgm:cxn modelId="{45631662-7B15-455A-8B65-5FB658FD6537}" type="presOf" srcId="{4FC43DD3-26DC-4980-8151-1676C06E4B27}" destId="{2AC5B21F-BACC-4A60-8AE6-D0CF4C06CCFA}" srcOrd="0" destOrd="0" presId="urn:microsoft.com/office/officeart/2005/8/layout/arrow4"/>
    <dgm:cxn modelId="{C510192A-61D8-4F53-896C-0C0F3E08F019}" type="presParOf" srcId="{A940CDA9-2C30-4C1F-8489-FAE94294CDC2}" destId="{74829C10-E85D-4654-B5B4-9A5C2947220E}" srcOrd="0" destOrd="0" presId="urn:microsoft.com/office/officeart/2005/8/layout/arrow4"/>
    <dgm:cxn modelId="{650DF8E5-83D0-4666-B131-BC79A20E5CDD}" type="presParOf" srcId="{A940CDA9-2C30-4C1F-8489-FAE94294CDC2}" destId="{0B77A602-9EA8-4AB8-9D6E-B64274111E6D}" srcOrd="1" destOrd="0" presId="urn:microsoft.com/office/officeart/2005/8/layout/arrow4"/>
    <dgm:cxn modelId="{3D2EB0E6-05D7-4427-B759-60C40D652048}" type="presParOf" srcId="{A940CDA9-2C30-4C1F-8489-FAE94294CDC2}" destId="{6D1BE51A-B4EE-4B53-9ACF-040ED09F6B5A}" srcOrd="2" destOrd="0" presId="urn:microsoft.com/office/officeart/2005/8/layout/arrow4"/>
    <dgm:cxn modelId="{419EFDDE-525C-42FA-9594-26B3151B663E}" type="presParOf" srcId="{A940CDA9-2C30-4C1F-8489-FAE94294CDC2}" destId="{2AC5B21F-BACC-4A60-8AE6-D0CF4C06CCFA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309F7CF-9165-4365-BB52-00DDC90782AE}" type="doc">
      <dgm:prSet loTypeId="urn:microsoft.com/office/officeart/2005/8/layout/hList9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hu-HU"/>
        </a:p>
      </dgm:t>
    </dgm:pt>
    <dgm:pt modelId="{38ACAE42-E40E-4974-9EE0-CE3EB1FE6EF9}">
      <dgm:prSet phldrT="[Szöveg]" custT="1"/>
      <dgm:spPr/>
      <dgm:t>
        <a:bodyPr/>
        <a:lstStyle/>
        <a:p>
          <a:r>
            <a:rPr lang="hu-HU" sz="2000" b="1" dirty="0" smtClean="0"/>
            <a:t>KONTÉNERES SZÁLLÍTÁSI RENDSZER</a:t>
          </a:r>
          <a:endParaRPr lang="hu-HU" sz="2000" b="1" dirty="0"/>
        </a:p>
      </dgm:t>
    </dgm:pt>
    <dgm:pt modelId="{42D9BB15-F9F7-4F46-9509-9B3480919F33}" type="parTrans" cxnId="{6A18D337-DBF9-4162-87AD-BEB7AFD26FE6}">
      <dgm:prSet/>
      <dgm:spPr/>
      <dgm:t>
        <a:bodyPr/>
        <a:lstStyle/>
        <a:p>
          <a:endParaRPr lang="hu-HU"/>
        </a:p>
      </dgm:t>
    </dgm:pt>
    <dgm:pt modelId="{7EE01028-086C-4482-B68F-5D5AB0DA8F56}" type="sibTrans" cxnId="{6A18D337-DBF9-4162-87AD-BEB7AFD26FE6}">
      <dgm:prSet/>
      <dgm:spPr/>
      <dgm:t>
        <a:bodyPr/>
        <a:lstStyle/>
        <a:p>
          <a:endParaRPr lang="hu-HU"/>
        </a:p>
      </dgm:t>
    </dgm:pt>
    <dgm:pt modelId="{88F2B878-2EE2-47EC-B324-71FD10AB19E1}">
      <dgm:prSet phldrT="[Szöveg]"/>
      <dgm:spPr/>
      <dgm:t>
        <a:bodyPr/>
        <a:lstStyle/>
        <a:p>
          <a:r>
            <a:rPr lang="hu-HU" dirty="0" smtClean="0"/>
            <a:t>két vagy több közlekedési ágazat együttműködésével bonyolítják le a feladó és a címzett közötti konténerforgalmat</a:t>
          </a:r>
          <a:endParaRPr lang="hu-HU" dirty="0"/>
        </a:p>
      </dgm:t>
    </dgm:pt>
    <dgm:pt modelId="{AEAE4B12-3F6B-499C-8A0E-0EE78256CFCE}" type="parTrans" cxnId="{4C6F8FC0-9DAA-4B58-9157-990630A9ABEB}">
      <dgm:prSet/>
      <dgm:spPr/>
      <dgm:t>
        <a:bodyPr/>
        <a:lstStyle/>
        <a:p>
          <a:endParaRPr lang="hu-HU"/>
        </a:p>
      </dgm:t>
    </dgm:pt>
    <dgm:pt modelId="{8909B0D9-CE64-42DC-8115-3AD2192F64E3}" type="sibTrans" cxnId="{4C6F8FC0-9DAA-4B58-9157-990630A9ABEB}">
      <dgm:prSet/>
      <dgm:spPr/>
      <dgm:t>
        <a:bodyPr/>
        <a:lstStyle/>
        <a:p>
          <a:endParaRPr lang="hu-HU"/>
        </a:p>
      </dgm:t>
    </dgm:pt>
    <dgm:pt modelId="{C2B34310-F035-4DBA-B767-1392275413C5}">
      <dgm:prSet phldrT="[Szöveg]" custT="1"/>
      <dgm:spPr/>
      <dgm:t>
        <a:bodyPr/>
        <a:lstStyle/>
        <a:p>
          <a:r>
            <a:rPr lang="hu-HU" sz="2000" b="1" dirty="0" smtClean="0"/>
            <a:t>HUCKEPACK SZÁLLÍTÁSI RENDSZER</a:t>
          </a:r>
          <a:endParaRPr lang="hu-HU" sz="2000" b="1" dirty="0"/>
        </a:p>
      </dgm:t>
    </dgm:pt>
    <dgm:pt modelId="{D46B994C-581F-4E6A-95C5-9448BDD27E52}" type="parTrans" cxnId="{7C592DCE-DE56-41C0-9679-097FB8E4B9BD}">
      <dgm:prSet/>
      <dgm:spPr/>
      <dgm:t>
        <a:bodyPr/>
        <a:lstStyle/>
        <a:p>
          <a:endParaRPr lang="hu-HU"/>
        </a:p>
      </dgm:t>
    </dgm:pt>
    <dgm:pt modelId="{2AEF412C-4D40-41DD-B583-DB295C83F718}" type="sibTrans" cxnId="{7C592DCE-DE56-41C0-9679-097FB8E4B9BD}">
      <dgm:prSet/>
      <dgm:spPr/>
      <dgm:t>
        <a:bodyPr/>
        <a:lstStyle/>
        <a:p>
          <a:endParaRPr lang="hu-HU"/>
        </a:p>
      </dgm:t>
    </dgm:pt>
    <dgm:pt modelId="{13BEABE5-615C-4230-8AAE-1B3ED612D871}">
      <dgm:prSet phldrT="[Szöveg]"/>
      <dgm:spPr/>
      <dgm:t>
        <a:bodyPr/>
        <a:lstStyle/>
        <a:p>
          <a:r>
            <a:rPr lang="hu-HU" dirty="0" smtClean="0"/>
            <a:t>az egyik közlekedési ágazat </a:t>
          </a:r>
          <a:r>
            <a:rPr lang="hu-HU" dirty="0" err="1" smtClean="0"/>
            <a:t>szállítójárművein</a:t>
          </a:r>
          <a:r>
            <a:rPr lang="hu-HU" dirty="0" smtClean="0"/>
            <a:t> </a:t>
          </a:r>
        </a:p>
        <a:p>
          <a:r>
            <a:rPr lang="hu-HU" dirty="0" smtClean="0"/>
            <a:t>továbbítják a másik közlekedési ágazat </a:t>
          </a:r>
          <a:r>
            <a:rPr lang="hu-HU" dirty="0" err="1" smtClean="0"/>
            <a:t>szállítójárműveit</a:t>
          </a:r>
          <a:endParaRPr lang="hu-HU" dirty="0"/>
        </a:p>
      </dgm:t>
    </dgm:pt>
    <dgm:pt modelId="{83CB81D9-9AE1-4155-B2CE-56F8EC079969}" type="parTrans" cxnId="{CED7DD65-E479-40B3-A69B-51D0CD5521F6}">
      <dgm:prSet/>
      <dgm:spPr/>
      <dgm:t>
        <a:bodyPr/>
        <a:lstStyle/>
        <a:p>
          <a:endParaRPr lang="hu-HU"/>
        </a:p>
      </dgm:t>
    </dgm:pt>
    <dgm:pt modelId="{A61D2D85-4BE8-4D60-8FB5-B5289B7CD9B4}" type="sibTrans" cxnId="{CED7DD65-E479-40B3-A69B-51D0CD5521F6}">
      <dgm:prSet/>
      <dgm:spPr/>
      <dgm:t>
        <a:bodyPr/>
        <a:lstStyle/>
        <a:p>
          <a:endParaRPr lang="hu-HU"/>
        </a:p>
      </dgm:t>
    </dgm:pt>
    <dgm:pt modelId="{4D81D711-83EC-4AAD-A5A0-1F90DF09D730}" type="pres">
      <dgm:prSet presAssocID="{E309F7CF-9165-4365-BB52-00DDC90782AE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71DD8402-EA95-4A4F-97BC-2F1DB46901E7}" type="pres">
      <dgm:prSet presAssocID="{38ACAE42-E40E-4974-9EE0-CE3EB1FE6EF9}" presName="posSpace" presStyleCnt="0"/>
      <dgm:spPr/>
    </dgm:pt>
    <dgm:pt modelId="{D0247C42-FCDD-4310-B0A9-5EDBA8809E7B}" type="pres">
      <dgm:prSet presAssocID="{38ACAE42-E40E-4974-9EE0-CE3EB1FE6EF9}" presName="vertFlow" presStyleCnt="0"/>
      <dgm:spPr/>
    </dgm:pt>
    <dgm:pt modelId="{558BE87D-8292-4569-A6F5-44F3F887FF58}" type="pres">
      <dgm:prSet presAssocID="{38ACAE42-E40E-4974-9EE0-CE3EB1FE6EF9}" presName="topSpace" presStyleCnt="0"/>
      <dgm:spPr/>
    </dgm:pt>
    <dgm:pt modelId="{A9FE74FC-4376-4009-946F-67C110F680D3}" type="pres">
      <dgm:prSet presAssocID="{38ACAE42-E40E-4974-9EE0-CE3EB1FE6EF9}" presName="firstComp" presStyleCnt="0"/>
      <dgm:spPr/>
    </dgm:pt>
    <dgm:pt modelId="{667455FA-F85D-4780-B262-ACEDDB599910}" type="pres">
      <dgm:prSet presAssocID="{38ACAE42-E40E-4974-9EE0-CE3EB1FE6EF9}" presName="firstChild" presStyleLbl="bgAccFollowNode1" presStyleIdx="0" presStyleCnt="2" custLinFactNeighborX="18720" custLinFactNeighborY="-4505"/>
      <dgm:spPr/>
      <dgm:t>
        <a:bodyPr/>
        <a:lstStyle/>
        <a:p>
          <a:endParaRPr lang="hu-HU"/>
        </a:p>
      </dgm:t>
    </dgm:pt>
    <dgm:pt modelId="{F5086C4F-70A0-4B43-B6E7-679CD6597000}" type="pres">
      <dgm:prSet presAssocID="{38ACAE42-E40E-4974-9EE0-CE3EB1FE6EF9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DF4B65E-5CA2-4EE5-9140-0477C765EB15}" type="pres">
      <dgm:prSet presAssocID="{38ACAE42-E40E-4974-9EE0-CE3EB1FE6EF9}" presName="negSpace" presStyleCnt="0"/>
      <dgm:spPr/>
    </dgm:pt>
    <dgm:pt modelId="{DC217863-7035-4EA0-A1C1-BF1F221DB98B}" type="pres">
      <dgm:prSet presAssocID="{38ACAE42-E40E-4974-9EE0-CE3EB1FE6EF9}" presName="circle" presStyleLbl="node1" presStyleIdx="0" presStyleCnt="2" custScaleX="129539"/>
      <dgm:spPr/>
      <dgm:t>
        <a:bodyPr/>
        <a:lstStyle/>
        <a:p>
          <a:endParaRPr lang="hu-HU"/>
        </a:p>
      </dgm:t>
    </dgm:pt>
    <dgm:pt modelId="{D0C3650F-70FC-4E0C-A54A-278300E499EA}" type="pres">
      <dgm:prSet presAssocID="{7EE01028-086C-4482-B68F-5D5AB0DA8F56}" presName="transSpace" presStyleCnt="0"/>
      <dgm:spPr/>
    </dgm:pt>
    <dgm:pt modelId="{28D84B9E-00AA-4EFD-BE20-98C1F43677CB}" type="pres">
      <dgm:prSet presAssocID="{C2B34310-F035-4DBA-B767-1392275413C5}" presName="posSpace" presStyleCnt="0"/>
      <dgm:spPr/>
    </dgm:pt>
    <dgm:pt modelId="{66EEE606-8E36-477F-B7C5-FC6D4CF0B4EF}" type="pres">
      <dgm:prSet presAssocID="{C2B34310-F035-4DBA-B767-1392275413C5}" presName="vertFlow" presStyleCnt="0"/>
      <dgm:spPr/>
    </dgm:pt>
    <dgm:pt modelId="{84FE6382-E31E-4E3C-B302-8C6C410E287F}" type="pres">
      <dgm:prSet presAssocID="{C2B34310-F035-4DBA-B767-1392275413C5}" presName="topSpace" presStyleCnt="0"/>
      <dgm:spPr/>
    </dgm:pt>
    <dgm:pt modelId="{682E5F5B-88C5-499B-921B-0C1A65DEC7DF}" type="pres">
      <dgm:prSet presAssocID="{C2B34310-F035-4DBA-B767-1392275413C5}" presName="firstComp" presStyleCnt="0"/>
      <dgm:spPr/>
    </dgm:pt>
    <dgm:pt modelId="{7FD6124E-D72E-4F2E-B675-F5F2FD39724C}" type="pres">
      <dgm:prSet presAssocID="{C2B34310-F035-4DBA-B767-1392275413C5}" presName="firstChild" presStyleLbl="bgAccFollowNode1" presStyleIdx="1" presStyleCnt="2" custLinFactNeighborX="374" custLinFactNeighborY="-4505"/>
      <dgm:spPr/>
      <dgm:t>
        <a:bodyPr/>
        <a:lstStyle/>
        <a:p>
          <a:endParaRPr lang="hu-HU"/>
        </a:p>
      </dgm:t>
    </dgm:pt>
    <dgm:pt modelId="{7B7A2D2D-CB2B-4EAA-966C-A1E3D54C8357}" type="pres">
      <dgm:prSet presAssocID="{C2B34310-F035-4DBA-B767-1392275413C5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D3A80FC-543A-4ABD-9A9C-E0A4173A0338}" type="pres">
      <dgm:prSet presAssocID="{C2B34310-F035-4DBA-B767-1392275413C5}" presName="negSpace" presStyleCnt="0"/>
      <dgm:spPr/>
    </dgm:pt>
    <dgm:pt modelId="{C3EB48A6-F0A6-4C47-9D8F-FE730EC14A6D}" type="pres">
      <dgm:prSet presAssocID="{C2B34310-F035-4DBA-B767-1392275413C5}" presName="circle" presStyleLbl="node1" presStyleIdx="1" presStyleCnt="2" custScaleX="123455" custLinFactNeighborX="-8280" custLinFactNeighborY="-6571"/>
      <dgm:spPr/>
      <dgm:t>
        <a:bodyPr/>
        <a:lstStyle/>
        <a:p>
          <a:endParaRPr lang="hu-HU"/>
        </a:p>
      </dgm:t>
    </dgm:pt>
  </dgm:ptLst>
  <dgm:cxnLst>
    <dgm:cxn modelId="{B1088285-BEE8-46DB-9AF3-8A2ED263DC10}" type="presOf" srcId="{C2B34310-F035-4DBA-B767-1392275413C5}" destId="{C3EB48A6-F0A6-4C47-9D8F-FE730EC14A6D}" srcOrd="0" destOrd="0" presId="urn:microsoft.com/office/officeart/2005/8/layout/hList9"/>
    <dgm:cxn modelId="{6842AD0B-91E5-4879-9560-7C0E87F97DED}" type="presOf" srcId="{13BEABE5-615C-4230-8AAE-1B3ED612D871}" destId="{7B7A2D2D-CB2B-4EAA-966C-A1E3D54C8357}" srcOrd="1" destOrd="0" presId="urn:microsoft.com/office/officeart/2005/8/layout/hList9"/>
    <dgm:cxn modelId="{73052D6F-AFD7-4567-BE6E-9EB6E1698E62}" type="presOf" srcId="{88F2B878-2EE2-47EC-B324-71FD10AB19E1}" destId="{667455FA-F85D-4780-B262-ACEDDB599910}" srcOrd="0" destOrd="0" presId="urn:microsoft.com/office/officeart/2005/8/layout/hList9"/>
    <dgm:cxn modelId="{325FF627-B55C-4D01-BBD0-CF75A2921755}" type="presOf" srcId="{38ACAE42-E40E-4974-9EE0-CE3EB1FE6EF9}" destId="{DC217863-7035-4EA0-A1C1-BF1F221DB98B}" srcOrd="0" destOrd="0" presId="urn:microsoft.com/office/officeart/2005/8/layout/hList9"/>
    <dgm:cxn modelId="{1517A5DC-0FBF-4B53-A052-1173CF9B954F}" type="presOf" srcId="{E309F7CF-9165-4365-BB52-00DDC90782AE}" destId="{4D81D711-83EC-4AAD-A5A0-1F90DF09D730}" srcOrd="0" destOrd="0" presId="urn:microsoft.com/office/officeart/2005/8/layout/hList9"/>
    <dgm:cxn modelId="{46A4F2C7-8224-4F2B-ADC5-1831FF367815}" type="presOf" srcId="{13BEABE5-615C-4230-8AAE-1B3ED612D871}" destId="{7FD6124E-D72E-4F2E-B675-F5F2FD39724C}" srcOrd="0" destOrd="0" presId="urn:microsoft.com/office/officeart/2005/8/layout/hList9"/>
    <dgm:cxn modelId="{CED7DD65-E479-40B3-A69B-51D0CD5521F6}" srcId="{C2B34310-F035-4DBA-B767-1392275413C5}" destId="{13BEABE5-615C-4230-8AAE-1B3ED612D871}" srcOrd="0" destOrd="0" parTransId="{83CB81D9-9AE1-4155-B2CE-56F8EC079969}" sibTransId="{A61D2D85-4BE8-4D60-8FB5-B5289B7CD9B4}"/>
    <dgm:cxn modelId="{14186995-9DF9-431D-A862-68DF5D1EB621}" type="presOf" srcId="{88F2B878-2EE2-47EC-B324-71FD10AB19E1}" destId="{F5086C4F-70A0-4B43-B6E7-679CD6597000}" srcOrd="1" destOrd="0" presId="urn:microsoft.com/office/officeart/2005/8/layout/hList9"/>
    <dgm:cxn modelId="{4C6F8FC0-9DAA-4B58-9157-990630A9ABEB}" srcId="{38ACAE42-E40E-4974-9EE0-CE3EB1FE6EF9}" destId="{88F2B878-2EE2-47EC-B324-71FD10AB19E1}" srcOrd="0" destOrd="0" parTransId="{AEAE4B12-3F6B-499C-8A0E-0EE78256CFCE}" sibTransId="{8909B0D9-CE64-42DC-8115-3AD2192F64E3}"/>
    <dgm:cxn modelId="{7C592DCE-DE56-41C0-9679-097FB8E4B9BD}" srcId="{E309F7CF-9165-4365-BB52-00DDC90782AE}" destId="{C2B34310-F035-4DBA-B767-1392275413C5}" srcOrd="1" destOrd="0" parTransId="{D46B994C-581F-4E6A-95C5-9448BDD27E52}" sibTransId="{2AEF412C-4D40-41DD-B583-DB295C83F718}"/>
    <dgm:cxn modelId="{6A18D337-DBF9-4162-87AD-BEB7AFD26FE6}" srcId="{E309F7CF-9165-4365-BB52-00DDC90782AE}" destId="{38ACAE42-E40E-4974-9EE0-CE3EB1FE6EF9}" srcOrd="0" destOrd="0" parTransId="{42D9BB15-F9F7-4F46-9509-9B3480919F33}" sibTransId="{7EE01028-086C-4482-B68F-5D5AB0DA8F56}"/>
    <dgm:cxn modelId="{FCD8D441-0184-4CE5-889E-7AFB428AA5CA}" type="presParOf" srcId="{4D81D711-83EC-4AAD-A5A0-1F90DF09D730}" destId="{71DD8402-EA95-4A4F-97BC-2F1DB46901E7}" srcOrd="0" destOrd="0" presId="urn:microsoft.com/office/officeart/2005/8/layout/hList9"/>
    <dgm:cxn modelId="{1330F86F-7656-4532-AA20-5213D3AAB18B}" type="presParOf" srcId="{4D81D711-83EC-4AAD-A5A0-1F90DF09D730}" destId="{D0247C42-FCDD-4310-B0A9-5EDBA8809E7B}" srcOrd="1" destOrd="0" presId="urn:microsoft.com/office/officeart/2005/8/layout/hList9"/>
    <dgm:cxn modelId="{61751F2B-A0FD-4524-AD26-25A80A9DE356}" type="presParOf" srcId="{D0247C42-FCDD-4310-B0A9-5EDBA8809E7B}" destId="{558BE87D-8292-4569-A6F5-44F3F887FF58}" srcOrd="0" destOrd="0" presId="urn:microsoft.com/office/officeart/2005/8/layout/hList9"/>
    <dgm:cxn modelId="{06EF799C-D374-4192-A97B-49F10FCB2B64}" type="presParOf" srcId="{D0247C42-FCDD-4310-B0A9-5EDBA8809E7B}" destId="{A9FE74FC-4376-4009-946F-67C110F680D3}" srcOrd="1" destOrd="0" presId="urn:microsoft.com/office/officeart/2005/8/layout/hList9"/>
    <dgm:cxn modelId="{DFAC5816-1A75-4AD9-AF6C-01874AB93A78}" type="presParOf" srcId="{A9FE74FC-4376-4009-946F-67C110F680D3}" destId="{667455FA-F85D-4780-B262-ACEDDB599910}" srcOrd="0" destOrd="0" presId="urn:microsoft.com/office/officeart/2005/8/layout/hList9"/>
    <dgm:cxn modelId="{2437E86D-28DD-4364-A3E8-CCCD507D0501}" type="presParOf" srcId="{A9FE74FC-4376-4009-946F-67C110F680D3}" destId="{F5086C4F-70A0-4B43-B6E7-679CD6597000}" srcOrd="1" destOrd="0" presId="urn:microsoft.com/office/officeart/2005/8/layout/hList9"/>
    <dgm:cxn modelId="{54776DF6-4814-4B5B-833E-9E419C3ED012}" type="presParOf" srcId="{4D81D711-83EC-4AAD-A5A0-1F90DF09D730}" destId="{7DF4B65E-5CA2-4EE5-9140-0477C765EB15}" srcOrd="2" destOrd="0" presId="urn:microsoft.com/office/officeart/2005/8/layout/hList9"/>
    <dgm:cxn modelId="{A43E5BB2-4263-4D1D-86E3-28B7D5312161}" type="presParOf" srcId="{4D81D711-83EC-4AAD-A5A0-1F90DF09D730}" destId="{DC217863-7035-4EA0-A1C1-BF1F221DB98B}" srcOrd="3" destOrd="0" presId="urn:microsoft.com/office/officeart/2005/8/layout/hList9"/>
    <dgm:cxn modelId="{7E8E0EE7-1164-4DC9-A229-765AE2E813B3}" type="presParOf" srcId="{4D81D711-83EC-4AAD-A5A0-1F90DF09D730}" destId="{D0C3650F-70FC-4E0C-A54A-278300E499EA}" srcOrd="4" destOrd="0" presId="urn:microsoft.com/office/officeart/2005/8/layout/hList9"/>
    <dgm:cxn modelId="{E20E20D2-7FFF-4A6D-A820-D0D2556425EC}" type="presParOf" srcId="{4D81D711-83EC-4AAD-A5A0-1F90DF09D730}" destId="{28D84B9E-00AA-4EFD-BE20-98C1F43677CB}" srcOrd="5" destOrd="0" presId="urn:microsoft.com/office/officeart/2005/8/layout/hList9"/>
    <dgm:cxn modelId="{5F141741-C129-4F2A-940E-6C37CE077F6F}" type="presParOf" srcId="{4D81D711-83EC-4AAD-A5A0-1F90DF09D730}" destId="{66EEE606-8E36-477F-B7C5-FC6D4CF0B4EF}" srcOrd="6" destOrd="0" presId="urn:microsoft.com/office/officeart/2005/8/layout/hList9"/>
    <dgm:cxn modelId="{B3DAF3D6-A962-45E7-90FD-4BBBB4826815}" type="presParOf" srcId="{66EEE606-8E36-477F-B7C5-FC6D4CF0B4EF}" destId="{84FE6382-E31E-4E3C-B302-8C6C410E287F}" srcOrd="0" destOrd="0" presId="urn:microsoft.com/office/officeart/2005/8/layout/hList9"/>
    <dgm:cxn modelId="{E7F367F3-203B-49A5-9990-D1F5D16F6B5A}" type="presParOf" srcId="{66EEE606-8E36-477F-B7C5-FC6D4CF0B4EF}" destId="{682E5F5B-88C5-499B-921B-0C1A65DEC7DF}" srcOrd="1" destOrd="0" presId="urn:microsoft.com/office/officeart/2005/8/layout/hList9"/>
    <dgm:cxn modelId="{33C1B70A-CCFE-4C0D-876C-651422C8E0CA}" type="presParOf" srcId="{682E5F5B-88C5-499B-921B-0C1A65DEC7DF}" destId="{7FD6124E-D72E-4F2E-B675-F5F2FD39724C}" srcOrd="0" destOrd="0" presId="urn:microsoft.com/office/officeart/2005/8/layout/hList9"/>
    <dgm:cxn modelId="{9CB57772-D87F-4182-AD8B-11BA95A619D7}" type="presParOf" srcId="{682E5F5B-88C5-499B-921B-0C1A65DEC7DF}" destId="{7B7A2D2D-CB2B-4EAA-966C-A1E3D54C8357}" srcOrd="1" destOrd="0" presId="urn:microsoft.com/office/officeart/2005/8/layout/hList9"/>
    <dgm:cxn modelId="{94EFF3BC-4F8C-475B-BDA0-3CCCFCCB3219}" type="presParOf" srcId="{4D81D711-83EC-4AAD-A5A0-1F90DF09D730}" destId="{6D3A80FC-543A-4ABD-9A9C-E0A4173A0338}" srcOrd="7" destOrd="0" presId="urn:microsoft.com/office/officeart/2005/8/layout/hList9"/>
    <dgm:cxn modelId="{0EE29B06-59D3-4FEB-9DD3-A9B5D9199560}" type="presParOf" srcId="{4D81D711-83EC-4AAD-A5A0-1F90DF09D730}" destId="{C3EB48A6-F0A6-4C47-9D8F-FE730EC14A6D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6B2172-AA3C-4FC2-B9D3-822A28703159}">
      <dsp:nvSpPr>
        <dsp:cNvPr id="0" name=""/>
        <dsp:cNvSpPr/>
      </dsp:nvSpPr>
      <dsp:spPr>
        <a:xfrm rot="5400000">
          <a:off x="1807063" y="294193"/>
          <a:ext cx="1185457" cy="103134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VASÚTI</a:t>
          </a:r>
          <a:endParaRPr lang="hu-HU" sz="1500" kern="1200" dirty="0"/>
        </a:p>
      </dsp:txBody>
      <dsp:txXfrm rot="-5400000">
        <a:off x="2044835" y="401873"/>
        <a:ext cx="709912" cy="815989"/>
      </dsp:txXfrm>
    </dsp:sp>
    <dsp:sp modelId="{E6922523-9AD6-48A1-BA1C-208B9E2A02A8}">
      <dsp:nvSpPr>
        <dsp:cNvPr id="0" name=""/>
        <dsp:cNvSpPr/>
      </dsp:nvSpPr>
      <dsp:spPr>
        <a:xfrm>
          <a:off x="2946762" y="454230"/>
          <a:ext cx="1322970" cy="711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8F0000-B362-451A-9614-8D9B7B0E15C1}">
      <dsp:nvSpPr>
        <dsp:cNvPr id="0" name=""/>
        <dsp:cNvSpPr/>
      </dsp:nvSpPr>
      <dsp:spPr>
        <a:xfrm rot="5400000">
          <a:off x="693207" y="294193"/>
          <a:ext cx="1185457" cy="103134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KÖZÚTI</a:t>
          </a:r>
          <a:endParaRPr lang="hu-HU" sz="1600" kern="1200" dirty="0"/>
        </a:p>
      </dsp:txBody>
      <dsp:txXfrm rot="-5400000">
        <a:off x="930979" y="401873"/>
        <a:ext cx="709912" cy="815989"/>
      </dsp:txXfrm>
    </dsp:sp>
    <dsp:sp modelId="{FD5A66DD-7905-45CF-B561-9DC4C24D7ADE}">
      <dsp:nvSpPr>
        <dsp:cNvPr id="0" name=""/>
        <dsp:cNvSpPr/>
      </dsp:nvSpPr>
      <dsp:spPr>
        <a:xfrm rot="5400000">
          <a:off x="1248001" y="1300409"/>
          <a:ext cx="1185457" cy="103134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smtClean="0"/>
            <a:t>	</a:t>
          </a:r>
          <a:endParaRPr lang="hu-HU" sz="1300" kern="1200" dirty="0"/>
        </a:p>
      </dsp:txBody>
      <dsp:txXfrm rot="-5400000">
        <a:off x="1485773" y="1408089"/>
        <a:ext cx="709912" cy="815989"/>
      </dsp:txXfrm>
    </dsp:sp>
    <dsp:sp modelId="{6769623E-2C10-49BB-9CCA-D880A06EE73D}">
      <dsp:nvSpPr>
        <dsp:cNvPr id="0" name=""/>
        <dsp:cNvSpPr/>
      </dsp:nvSpPr>
      <dsp:spPr>
        <a:xfrm>
          <a:off x="808325" y="1515812"/>
          <a:ext cx="1280294" cy="711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LÉGI</a:t>
          </a:r>
          <a:endParaRPr lang="hu-HU" sz="1600" kern="1200" dirty="0"/>
        </a:p>
      </dsp:txBody>
      <dsp:txXfrm>
        <a:off x="808325" y="1515812"/>
        <a:ext cx="1280294" cy="711274"/>
      </dsp:txXfrm>
    </dsp:sp>
    <dsp:sp modelId="{E37868B2-B1C1-4E26-BCD1-C751DEA63845}">
      <dsp:nvSpPr>
        <dsp:cNvPr id="0" name=""/>
        <dsp:cNvSpPr/>
      </dsp:nvSpPr>
      <dsp:spPr>
        <a:xfrm rot="5400000">
          <a:off x="2361857" y="1300409"/>
          <a:ext cx="1185457" cy="103134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VÍZI</a:t>
          </a:r>
          <a:endParaRPr lang="hu-HU" sz="1600" kern="1200" dirty="0"/>
        </a:p>
      </dsp:txBody>
      <dsp:txXfrm rot="-5400000">
        <a:off x="2599629" y="1408089"/>
        <a:ext cx="709912" cy="815989"/>
      </dsp:txXfrm>
    </dsp:sp>
    <dsp:sp modelId="{7A2FA881-4358-49DA-8321-1D7835A8FE07}">
      <dsp:nvSpPr>
        <dsp:cNvPr id="0" name=""/>
        <dsp:cNvSpPr/>
      </dsp:nvSpPr>
      <dsp:spPr>
        <a:xfrm rot="5400000">
          <a:off x="1838174" y="2350804"/>
          <a:ext cx="1344913" cy="121328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VEZETÉ-KES</a:t>
          </a:r>
          <a:endParaRPr lang="hu-HU" sz="1500" kern="1200" dirty="0"/>
        </a:p>
      </dsp:txBody>
      <dsp:txXfrm rot="-5400000">
        <a:off x="2096305" y="2498175"/>
        <a:ext cx="828650" cy="918547"/>
      </dsp:txXfrm>
    </dsp:sp>
    <dsp:sp modelId="{2D715FB3-53D5-46D8-B4AD-2D140D1A87BF}">
      <dsp:nvSpPr>
        <dsp:cNvPr id="0" name=""/>
        <dsp:cNvSpPr/>
      </dsp:nvSpPr>
      <dsp:spPr>
        <a:xfrm>
          <a:off x="2946762" y="2574095"/>
          <a:ext cx="1322970" cy="711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663512-A0FB-4AA2-A118-3C4C4EEEF55E}">
      <dsp:nvSpPr>
        <dsp:cNvPr id="0" name=""/>
        <dsp:cNvSpPr/>
      </dsp:nvSpPr>
      <dsp:spPr>
        <a:xfrm rot="5400000">
          <a:off x="362251" y="2199826"/>
          <a:ext cx="1400321" cy="145981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SODRONY KÖTÉLPÁLYA</a:t>
          </a:r>
          <a:endParaRPr lang="hu-HU" sz="1400" kern="1200" dirty="0"/>
        </a:p>
      </dsp:txBody>
      <dsp:txXfrm rot="-5400000">
        <a:off x="575808" y="2462958"/>
        <a:ext cx="973207" cy="9335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4D851E-6EA2-42A5-BD33-667ADE6FA304}">
      <dsp:nvSpPr>
        <dsp:cNvPr id="0" name=""/>
        <dsp:cNvSpPr/>
      </dsp:nvSpPr>
      <dsp:spPr>
        <a:xfrm>
          <a:off x="2394898" y="963"/>
          <a:ext cx="1144567" cy="7439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HELYI</a:t>
          </a:r>
          <a:endParaRPr lang="hu-HU" sz="1200" kern="1200" dirty="0"/>
        </a:p>
      </dsp:txBody>
      <dsp:txXfrm>
        <a:off x="2394898" y="963"/>
        <a:ext cx="1144567" cy="743968"/>
      </dsp:txXfrm>
    </dsp:sp>
    <dsp:sp modelId="{0FCEAEDA-8F07-4FB9-A6F5-07A2E4007BBB}">
      <dsp:nvSpPr>
        <dsp:cNvPr id="0" name=""/>
        <dsp:cNvSpPr/>
      </dsp:nvSpPr>
      <dsp:spPr>
        <a:xfrm>
          <a:off x="1213072" y="372947"/>
          <a:ext cx="3508218" cy="3508218"/>
        </a:xfrm>
        <a:custGeom>
          <a:avLst/>
          <a:gdLst/>
          <a:ahLst/>
          <a:cxnLst/>
          <a:rect l="0" t="0" r="0" b="0"/>
          <a:pathLst>
            <a:path>
              <a:moveTo>
                <a:pt x="2333721" y="98528"/>
              </a:moveTo>
              <a:arcTo wR="1754109" hR="1754109" stAng="17357697" swAng="1502908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1A94DB-79C2-41D7-80DE-BCC9AB06AFD9}">
      <dsp:nvSpPr>
        <dsp:cNvPr id="0" name=""/>
        <dsp:cNvSpPr/>
      </dsp:nvSpPr>
      <dsp:spPr>
        <a:xfrm>
          <a:off x="3914001" y="878017"/>
          <a:ext cx="1144567" cy="7439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HELYKÖZI</a:t>
          </a:r>
          <a:endParaRPr lang="hu-HU" sz="1200" kern="1200" dirty="0"/>
        </a:p>
      </dsp:txBody>
      <dsp:txXfrm>
        <a:off x="3914001" y="878017"/>
        <a:ext cx="1144567" cy="743968"/>
      </dsp:txXfrm>
    </dsp:sp>
    <dsp:sp modelId="{BFC87D59-6CCE-440D-812C-94139212EFA3}">
      <dsp:nvSpPr>
        <dsp:cNvPr id="0" name=""/>
        <dsp:cNvSpPr/>
      </dsp:nvSpPr>
      <dsp:spPr>
        <a:xfrm>
          <a:off x="1213072" y="372947"/>
          <a:ext cx="3508218" cy="3508218"/>
        </a:xfrm>
        <a:custGeom>
          <a:avLst/>
          <a:gdLst/>
          <a:ahLst/>
          <a:cxnLst/>
          <a:rect l="0" t="0" r="0" b="0"/>
          <a:pathLst>
            <a:path>
              <a:moveTo>
                <a:pt x="3436812" y="1258721"/>
              </a:moveTo>
              <a:arcTo wR="1754109" hR="1754109" stAng="20615733" swAng="1968534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3D7270-0F23-4D92-8F97-201B4E30D186}">
      <dsp:nvSpPr>
        <dsp:cNvPr id="0" name=""/>
        <dsp:cNvSpPr/>
      </dsp:nvSpPr>
      <dsp:spPr>
        <a:xfrm>
          <a:off x="3914001" y="2632127"/>
          <a:ext cx="1144567" cy="7439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ELŐVÁROSI</a:t>
          </a:r>
          <a:endParaRPr lang="hu-HU" sz="1200" kern="1200" dirty="0"/>
        </a:p>
      </dsp:txBody>
      <dsp:txXfrm>
        <a:off x="3914001" y="2632127"/>
        <a:ext cx="1144567" cy="743968"/>
      </dsp:txXfrm>
    </dsp:sp>
    <dsp:sp modelId="{E96284A5-AD80-4B82-B863-D350A8079461}">
      <dsp:nvSpPr>
        <dsp:cNvPr id="0" name=""/>
        <dsp:cNvSpPr/>
      </dsp:nvSpPr>
      <dsp:spPr>
        <a:xfrm>
          <a:off x="1213072" y="372947"/>
          <a:ext cx="3508218" cy="3508218"/>
        </a:xfrm>
        <a:custGeom>
          <a:avLst/>
          <a:gdLst/>
          <a:ahLst/>
          <a:cxnLst/>
          <a:rect l="0" t="0" r="0" b="0"/>
          <a:pathLst>
            <a:path>
              <a:moveTo>
                <a:pt x="2980157" y="3008583"/>
              </a:moveTo>
              <a:arcTo wR="1754109" hR="1754109" stAng="2739395" swAng="1502908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3A6F7E-C42D-424A-ACA1-E73D281895CC}">
      <dsp:nvSpPr>
        <dsp:cNvPr id="0" name=""/>
        <dsp:cNvSpPr/>
      </dsp:nvSpPr>
      <dsp:spPr>
        <a:xfrm>
          <a:off x="2394898" y="3509182"/>
          <a:ext cx="1144567" cy="7439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TÁVOLSÁGI</a:t>
          </a:r>
          <a:endParaRPr lang="hu-HU" sz="1200" kern="1200" dirty="0"/>
        </a:p>
      </dsp:txBody>
      <dsp:txXfrm>
        <a:off x="2394898" y="3509182"/>
        <a:ext cx="1144567" cy="743968"/>
      </dsp:txXfrm>
    </dsp:sp>
    <dsp:sp modelId="{8F098021-8639-420F-A16B-0E160437BE0B}">
      <dsp:nvSpPr>
        <dsp:cNvPr id="0" name=""/>
        <dsp:cNvSpPr/>
      </dsp:nvSpPr>
      <dsp:spPr>
        <a:xfrm>
          <a:off x="1213072" y="372947"/>
          <a:ext cx="3508218" cy="3508218"/>
        </a:xfrm>
        <a:custGeom>
          <a:avLst/>
          <a:gdLst/>
          <a:ahLst/>
          <a:cxnLst/>
          <a:rect l="0" t="0" r="0" b="0"/>
          <a:pathLst>
            <a:path>
              <a:moveTo>
                <a:pt x="1174496" y="3409690"/>
              </a:moveTo>
              <a:arcTo wR="1754109" hR="1754109" stAng="6557697" swAng="1502908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0CF3ED-5B50-439D-A24E-45C3EF253A0A}">
      <dsp:nvSpPr>
        <dsp:cNvPr id="0" name=""/>
        <dsp:cNvSpPr/>
      </dsp:nvSpPr>
      <dsp:spPr>
        <a:xfrm>
          <a:off x="875795" y="2632127"/>
          <a:ext cx="1144567" cy="7439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KONTINENTÁLIS</a:t>
          </a:r>
          <a:endParaRPr lang="hu-HU" sz="1200" kern="1200" dirty="0"/>
        </a:p>
      </dsp:txBody>
      <dsp:txXfrm>
        <a:off x="875795" y="2632127"/>
        <a:ext cx="1144567" cy="743968"/>
      </dsp:txXfrm>
    </dsp:sp>
    <dsp:sp modelId="{3F60EEE7-AB07-4A65-BB58-94E3AD56697B}">
      <dsp:nvSpPr>
        <dsp:cNvPr id="0" name=""/>
        <dsp:cNvSpPr/>
      </dsp:nvSpPr>
      <dsp:spPr>
        <a:xfrm>
          <a:off x="1213072" y="372947"/>
          <a:ext cx="3508218" cy="3508218"/>
        </a:xfrm>
        <a:custGeom>
          <a:avLst/>
          <a:gdLst/>
          <a:ahLst/>
          <a:cxnLst/>
          <a:rect l="0" t="0" r="0" b="0"/>
          <a:pathLst>
            <a:path>
              <a:moveTo>
                <a:pt x="71406" y="2249497"/>
              </a:moveTo>
              <a:arcTo wR="1754109" hR="1754109" stAng="9815733" swAng="1968534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C49CBC-B773-4BCE-A021-027F0035CC15}">
      <dsp:nvSpPr>
        <dsp:cNvPr id="0" name=""/>
        <dsp:cNvSpPr/>
      </dsp:nvSpPr>
      <dsp:spPr>
        <a:xfrm>
          <a:off x="875795" y="878017"/>
          <a:ext cx="1144567" cy="7439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INTER-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KONTINENTÁLIS</a:t>
          </a:r>
        </a:p>
      </dsp:txBody>
      <dsp:txXfrm>
        <a:off x="875795" y="878017"/>
        <a:ext cx="1144567" cy="743968"/>
      </dsp:txXfrm>
    </dsp:sp>
    <dsp:sp modelId="{371F0096-A822-4253-8096-B8CEF9BDD587}">
      <dsp:nvSpPr>
        <dsp:cNvPr id="0" name=""/>
        <dsp:cNvSpPr/>
      </dsp:nvSpPr>
      <dsp:spPr>
        <a:xfrm>
          <a:off x="1213072" y="372947"/>
          <a:ext cx="3508218" cy="3508218"/>
        </a:xfrm>
        <a:custGeom>
          <a:avLst/>
          <a:gdLst/>
          <a:ahLst/>
          <a:cxnLst/>
          <a:rect l="0" t="0" r="0" b="0"/>
          <a:pathLst>
            <a:path>
              <a:moveTo>
                <a:pt x="528061" y="499634"/>
              </a:moveTo>
              <a:arcTo wR="1754109" hR="1754109" stAng="13539395" swAng="1502908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AEFD8B-6C14-49C2-8430-970E01A09C79}">
      <dsp:nvSpPr>
        <dsp:cNvPr id="0" name=""/>
        <dsp:cNvSpPr/>
      </dsp:nvSpPr>
      <dsp:spPr>
        <a:xfrm>
          <a:off x="2518377" y="2438400"/>
          <a:ext cx="2980266" cy="2980266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b="1" kern="1200" dirty="0" smtClean="0">
              <a:solidFill>
                <a:srgbClr val="002060"/>
              </a:solidFill>
            </a:rPr>
            <a:t>Áruszállítás</a:t>
          </a:r>
          <a:endParaRPr lang="hu-HU" sz="2800" b="1" kern="1200" dirty="0">
            <a:solidFill>
              <a:srgbClr val="002060"/>
            </a:solidFill>
          </a:endParaRPr>
        </a:p>
      </dsp:txBody>
      <dsp:txXfrm>
        <a:off x="3117543" y="3136513"/>
        <a:ext cx="1781934" cy="1531918"/>
      </dsp:txXfrm>
    </dsp:sp>
    <dsp:sp modelId="{64D5E2D6-1A0E-4970-9BC9-DB8045FF7343}">
      <dsp:nvSpPr>
        <dsp:cNvPr id="0" name=""/>
        <dsp:cNvSpPr/>
      </dsp:nvSpPr>
      <dsp:spPr>
        <a:xfrm>
          <a:off x="784404" y="1733973"/>
          <a:ext cx="2167466" cy="2167466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solidFill>
                <a:srgbClr val="002060"/>
              </a:solidFill>
            </a:rPr>
            <a:t>Fogyasztói igények</a:t>
          </a:r>
          <a:endParaRPr lang="hu-HU" sz="1600" kern="1200" dirty="0">
            <a:solidFill>
              <a:srgbClr val="002060"/>
            </a:solidFill>
          </a:endParaRPr>
        </a:p>
      </dsp:txBody>
      <dsp:txXfrm>
        <a:off x="1330070" y="2282937"/>
        <a:ext cx="1076134" cy="1069538"/>
      </dsp:txXfrm>
    </dsp:sp>
    <dsp:sp modelId="{DC8E17B3-DC88-4102-BF74-B2202F947110}">
      <dsp:nvSpPr>
        <dsp:cNvPr id="0" name=""/>
        <dsp:cNvSpPr/>
      </dsp:nvSpPr>
      <dsp:spPr>
        <a:xfrm rot="20700000">
          <a:off x="1998406" y="238642"/>
          <a:ext cx="2123675" cy="2123675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solidFill>
                <a:srgbClr val="002060"/>
              </a:solidFill>
            </a:rPr>
            <a:t>Termelői-kereskedelmi</a:t>
          </a:r>
          <a:endParaRPr lang="hu-HU" sz="1600" kern="1200" dirty="0">
            <a:solidFill>
              <a:srgbClr val="002060"/>
            </a:solidFill>
          </a:endParaRPr>
        </a:p>
      </dsp:txBody>
      <dsp:txXfrm rot="-20700000">
        <a:off x="2464190" y="704426"/>
        <a:ext cx="1192106" cy="1192106"/>
      </dsp:txXfrm>
    </dsp:sp>
    <dsp:sp modelId="{9825A8E7-A100-4760-AF7A-84D548F1D8E7}">
      <dsp:nvSpPr>
        <dsp:cNvPr id="0" name=""/>
        <dsp:cNvSpPr/>
      </dsp:nvSpPr>
      <dsp:spPr>
        <a:xfrm>
          <a:off x="2302888" y="1980864"/>
          <a:ext cx="3814741" cy="3814741"/>
        </a:xfrm>
        <a:prstGeom prst="circularArrow">
          <a:avLst>
            <a:gd name="adj1" fmla="val 4688"/>
            <a:gd name="adj2" fmla="val 299029"/>
            <a:gd name="adj3" fmla="val 2539295"/>
            <a:gd name="adj4" fmla="val 15812321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02CE2A-C91A-422A-9F70-785048CED750}">
      <dsp:nvSpPr>
        <dsp:cNvPr id="0" name=""/>
        <dsp:cNvSpPr/>
      </dsp:nvSpPr>
      <dsp:spPr>
        <a:xfrm>
          <a:off x="400549" y="1249140"/>
          <a:ext cx="2771648" cy="277164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150E87-48D0-4027-9D21-8DE4EA604D32}">
      <dsp:nvSpPr>
        <dsp:cNvPr id="0" name=""/>
        <dsp:cNvSpPr/>
      </dsp:nvSpPr>
      <dsp:spPr>
        <a:xfrm>
          <a:off x="1507178" y="-231776"/>
          <a:ext cx="2988394" cy="298839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BD3F6-38C7-41AA-B273-9A1DCA7C286E}">
      <dsp:nvSpPr>
        <dsp:cNvPr id="0" name=""/>
        <dsp:cNvSpPr/>
      </dsp:nvSpPr>
      <dsp:spPr>
        <a:xfrm>
          <a:off x="0" y="307233"/>
          <a:ext cx="809567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48D14B-AEBA-4FDC-9598-108CA53DD356}">
      <dsp:nvSpPr>
        <dsp:cNvPr id="0" name=""/>
        <dsp:cNvSpPr/>
      </dsp:nvSpPr>
      <dsp:spPr>
        <a:xfrm>
          <a:off x="404783" y="56313"/>
          <a:ext cx="5666971" cy="501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198" tIns="0" rIns="214198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i="1" kern="1200" dirty="0" smtClean="0"/>
            <a:t>önürítő közúti szállítójárművek </a:t>
          </a:r>
          <a:endParaRPr lang="hu-HU" sz="1700" kern="1200" dirty="0"/>
        </a:p>
      </dsp:txBody>
      <dsp:txXfrm>
        <a:off x="429281" y="80811"/>
        <a:ext cx="5617975" cy="452844"/>
      </dsp:txXfrm>
    </dsp:sp>
    <dsp:sp modelId="{81C2934B-545D-4B28-A52B-85B183036D58}">
      <dsp:nvSpPr>
        <dsp:cNvPr id="0" name=""/>
        <dsp:cNvSpPr/>
      </dsp:nvSpPr>
      <dsp:spPr>
        <a:xfrm>
          <a:off x="0" y="1078353"/>
          <a:ext cx="809567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451767"/>
              <a:satOff val="16667"/>
              <a:lumOff val="-2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EE35CB-F82B-40D5-99FF-AEE89BE02E74}">
      <dsp:nvSpPr>
        <dsp:cNvPr id="0" name=""/>
        <dsp:cNvSpPr/>
      </dsp:nvSpPr>
      <dsp:spPr>
        <a:xfrm>
          <a:off x="404783" y="827433"/>
          <a:ext cx="5666971" cy="501840"/>
        </a:xfrm>
        <a:prstGeom prst="roundRect">
          <a:avLst/>
        </a:prstGeom>
        <a:solidFill>
          <a:schemeClr val="accent3">
            <a:hueOff val="451767"/>
            <a:satOff val="16667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198" tIns="0" rIns="214198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i="1" kern="1200" dirty="0" smtClean="0"/>
            <a:t>Billenőszekrényes gépkocsik</a:t>
          </a:r>
          <a:endParaRPr lang="hu-HU" sz="1700" kern="1200" dirty="0"/>
        </a:p>
      </dsp:txBody>
      <dsp:txXfrm>
        <a:off x="429281" y="851931"/>
        <a:ext cx="5617975" cy="452844"/>
      </dsp:txXfrm>
    </dsp:sp>
    <dsp:sp modelId="{0B4BC0D0-4CE2-44BD-B0BC-3973131D0708}">
      <dsp:nvSpPr>
        <dsp:cNvPr id="0" name=""/>
        <dsp:cNvSpPr/>
      </dsp:nvSpPr>
      <dsp:spPr>
        <a:xfrm>
          <a:off x="0" y="1849473"/>
          <a:ext cx="809567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63C23C-98FE-421D-86F1-DCE339C19B65}">
      <dsp:nvSpPr>
        <dsp:cNvPr id="0" name=""/>
        <dsp:cNvSpPr/>
      </dsp:nvSpPr>
      <dsp:spPr>
        <a:xfrm>
          <a:off x="404783" y="1598553"/>
          <a:ext cx="5666971" cy="501840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198" tIns="0" rIns="214198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i="1" kern="1200" dirty="0" err="1" smtClean="0"/>
            <a:t>kényszerürítésű</a:t>
          </a:r>
          <a:r>
            <a:rPr lang="hu-HU" sz="1700" i="1" kern="1200" dirty="0" smtClean="0"/>
            <a:t> gépkocsik </a:t>
          </a:r>
          <a:endParaRPr lang="hu-HU" sz="1700" kern="1200" dirty="0"/>
        </a:p>
      </dsp:txBody>
      <dsp:txXfrm>
        <a:off x="429281" y="1623051"/>
        <a:ext cx="5617975" cy="452844"/>
      </dsp:txXfrm>
    </dsp:sp>
    <dsp:sp modelId="{5F87E525-A878-4332-83C2-5A4479D3E285}">
      <dsp:nvSpPr>
        <dsp:cNvPr id="0" name=""/>
        <dsp:cNvSpPr/>
      </dsp:nvSpPr>
      <dsp:spPr>
        <a:xfrm>
          <a:off x="0" y="2620593"/>
          <a:ext cx="809567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599F3C-9B39-44C6-9AB2-FACFC868D427}">
      <dsp:nvSpPr>
        <dsp:cNvPr id="0" name=""/>
        <dsp:cNvSpPr/>
      </dsp:nvSpPr>
      <dsp:spPr>
        <a:xfrm>
          <a:off x="404783" y="2369673"/>
          <a:ext cx="5666971" cy="50184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198" tIns="0" rIns="214198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i="1" kern="1200" dirty="0" smtClean="0"/>
            <a:t>saját rakodó berendezéssel felszerelt önrakodó gépkocsik</a:t>
          </a:r>
          <a:endParaRPr lang="hu-HU" sz="1700" kern="1200" dirty="0"/>
        </a:p>
      </dsp:txBody>
      <dsp:txXfrm>
        <a:off x="429281" y="2394171"/>
        <a:ext cx="5617975" cy="452844"/>
      </dsp:txXfrm>
    </dsp:sp>
    <dsp:sp modelId="{804AFED9-AD9D-4385-A3ED-97BC17FA2A4D}">
      <dsp:nvSpPr>
        <dsp:cNvPr id="0" name=""/>
        <dsp:cNvSpPr/>
      </dsp:nvSpPr>
      <dsp:spPr>
        <a:xfrm>
          <a:off x="0" y="3391713"/>
          <a:ext cx="809567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6631DA-AF91-4637-8B52-EED0A56020A8}">
      <dsp:nvSpPr>
        <dsp:cNvPr id="0" name=""/>
        <dsp:cNvSpPr/>
      </dsp:nvSpPr>
      <dsp:spPr>
        <a:xfrm>
          <a:off x="404783" y="3140793"/>
          <a:ext cx="5666971" cy="501840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198" tIns="0" rIns="214198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smtClean="0"/>
            <a:t>egyéb </a:t>
          </a:r>
          <a:r>
            <a:rPr lang="hu-HU" sz="1700" i="1" kern="1200" dirty="0" smtClean="0"/>
            <a:t>különleges tehergépkocsik </a:t>
          </a:r>
          <a:endParaRPr lang="hu-HU" sz="1700" kern="1200" dirty="0"/>
        </a:p>
      </dsp:txBody>
      <dsp:txXfrm>
        <a:off x="429281" y="3165291"/>
        <a:ext cx="5617975" cy="452844"/>
      </dsp:txXfrm>
    </dsp:sp>
    <dsp:sp modelId="{19674BB6-D3EA-4A5F-B0C6-5230A01C0B63}">
      <dsp:nvSpPr>
        <dsp:cNvPr id="0" name=""/>
        <dsp:cNvSpPr/>
      </dsp:nvSpPr>
      <dsp:spPr>
        <a:xfrm>
          <a:off x="0" y="4162833"/>
          <a:ext cx="809567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258833"/>
              <a:satOff val="83333"/>
              <a:lumOff val="-122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A890B1-8295-4522-BAA7-2BF669BBB9D1}">
      <dsp:nvSpPr>
        <dsp:cNvPr id="0" name=""/>
        <dsp:cNvSpPr/>
      </dsp:nvSpPr>
      <dsp:spPr>
        <a:xfrm>
          <a:off x="404783" y="3911913"/>
          <a:ext cx="5666971" cy="501840"/>
        </a:xfrm>
        <a:prstGeom prst="roundRect">
          <a:avLst/>
        </a:prstGeom>
        <a:solidFill>
          <a:schemeClr val="accent3">
            <a:hueOff val="2258833"/>
            <a:satOff val="83333"/>
            <a:lumOff val="-1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198" tIns="0" rIns="214198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i="1" kern="1200" dirty="0" smtClean="0"/>
            <a:t>tehergépkocsi pótkocsik </a:t>
          </a:r>
          <a:endParaRPr lang="hu-HU" sz="1700" kern="1200" dirty="0"/>
        </a:p>
      </dsp:txBody>
      <dsp:txXfrm>
        <a:off x="429281" y="3936411"/>
        <a:ext cx="5617975" cy="452844"/>
      </dsp:txXfrm>
    </dsp:sp>
    <dsp:sp modelId="{F53B20B0-CB0A-4889-9F7D-8538769ED8C8}">
      <dsp:nvSpPr>
        <dsp:cNvPr id="0" name=""/>
        <dsp:cNvSpPr/>
      </dsp:nvSpPr>
      <dsp:spPr>
        <a:xfrm>
          <a:off x="0" y="4933953"/>
          <a:ext cx="809567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A0E2A5-B515-46A7-84C2-5942416F42E9}">
      <dsp:nvSpPr>
        <dsp:cNvPr id="0" name=""/>
        <dsp:cNvSpPr/>
      </dsp:nvSpPr>
      <dsp:spPr>
        <a:xfrm>
          <a:off x="404783" y="4683033"/>
          <a:ext cx="5666971" cy="50184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198" tIns="0" rIns="214198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smtClean="0"/>
            <a:t>Félpótkocsik, </a:t>
          </a:r>
          <a:r>
            <a:rPr lang="hu-HU" sz="1700" i="1" kern="1200" dirty="0" smtClean="0"/>
            <a:t>trélerek</a:t>
          </a:r>
          <a:endParaRPr lang="hu-HU" sz="1700" kern="1200" dirty="0"/>
        </a:p>
      </dsp:txBody>
      <dsp:txXfrm>
        <a:off x="429281" y="4707531"/>
        <a:ext cx="5617975" cy="4528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A757CB-3241-4809-A3AB-A0ADB97E1839}">
      <dsp:nvSpPr>
        <dsp:cNvPr id="0" name=""/>
        <dsp:cNvSpPr/>
      </dsp:nvSpPr>
      <dsp:spPr>
        <a:xfrm>
          <a:off x="768993" y="758140"/>
          <a:ext cx="6991843" cy="3613342"/>
        </a:xfrm>
        <a:prstGeom prst="rect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70310D-FF4A-4980-AC4F-23D56F4FF8C2}">
      <dsp:nvSpPr>
        <dsp:cNvPr id="0" name=""/>
        <dsp:cNvSpPr/>
      </dsp:nvSpPr>
      <dsp:spPr>
        <a:xfrm>
          <a:off x="977944" y="1180725"/>
          <a:ext cx="3246787" cy="3091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- viszonylag rövid az áruk eljutási ideje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- viszonylag kicsik az árukat érő igénybevételek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- határidők betartását egyedül időjárási viszonyok zavarhatják</a:t>
          </a:r>
          <a:endParaRPr lang="hu-HU" sz="2200" kern="1200" dirty="0"/>
        </a:p>
      </dsp:txBody>
      <dsp:txXfrm>
        <a:off x="977944" y="1180725"/>
        <a:ext cx="3246787" cy="3091170"/>
      </dsp:txXfrm>
    </dsp:sp>
    <dsp:sp modelId="{8A9BFA95-6C4A-45FA-B5EB-2A668B41405B}">
      <dsp:nvSpPr>
        <dsp:cNvPr id="0" name=""/>
        <dsp:cNvSpPr/>
      </dsp:nvSpPr>
      <dsp:spPr>
        <a:xfrm>
          <a:off x="4297061" y="1180725"/>
          <a:ext cx="3246787" cy="3091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- kiesnek a légi áruszállítás köréből az ömlesztett tömegáruk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- átmeneti tárolására van szükség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- a legnagyobb a szállítás fajlagos energia- igénye, ezért viszonylag magasak a fuvardíjak</a:t>
          </a:r>
          <a:endParaRPr lang="hu-HU" sz="2200" kern="1200" dirty="0"/>
        </a:p>
      </dsp:txBody>
      <dsp:txXfrm>
        <a:off x="4297061" y="1180725"/>
        <a:ext cx="3246787" cy="3091170"/>
      </dsp:txXfrm>
    </dsp:sp>
    <dsp:sp modelId="{1D45DAF2-8CFB-40F1-8ACA-CBE926B2386D}">
      <dsp:nvSpPr>
        <dsp:cNvPr id="0" name=""/>
        <dsp:cNvSpPr/>
      </dsp:nvSpPr>
      <dsp:spPr>
        <a:xfrm>
          <a:off x="45698" y="35031"/>
          <a:ext cx="1366222" cy="1366222"/>
        </a:xfrm>
        <a:prstGeom prst="plus">
          <a:avLst>
            <a:gd name="adj" fmla="val 32810"/>
          </a:avLst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C48858-E7B8-4DF0-A951-6C043CEBFA85}">
      <dsp:nvSpPr>
        <dsp:cNvPr id="0" name=""/>
        <dsp:cNvSpPr/>
      </dsp:nvSpPr>
      <dsp:spPr>
        <a:xfrm>
          <a:off x="6796444" y="526358"/>
          <a:ext cx="1285856" cy="440651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898B80-1D23-4EC1-92BE-E4CA266659B0}">
      <dsp:nvSpPr>
        <dsp:cNvPr id="0" name=""/>
        <dsp:cNvSpPr/>
      </dsp:nvSpPr>
      <dsp:spPr>
        <a:xfrm>
          <a:off x="4264915" y="1187335"/>
          <a:ext cx="803" cy="2952365"/>
        </a:xfrm>
        <a:prstGeom prst="line">
          <a:avLst/>
        </a:pr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E2B2C-FBD2-4E28-8B87-890525711ED2}">
      <dsp:nvSpPr>
        <dsp:cNvPr id="0" name=""/>
        <dsp:cNvSpPr/>
      </dsp:nvSpPr>
      <dsp:spPr>
        <a:xfrm rot="16200000">
          <a:off x="309" y="247396"/>
          <a:ext cx="3550733" cy="3550733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900" kern="1200" dirty="0" smtClean="0"/>
            <a:t>MEREVSZÁRNYÚ REPÜLŐGÉPEK</a:t>
          </a:r>
          <a:endParaRPr lang="hu-HU" sz="2900" kern="1200" dirty="0"/>
        </a:p>
      </dsp:txBody>
      <dsp:txXfrm rot="5400000">
        <a:off x="621687" y="1135079"/>
        <a:ext cx="2929355" cy="1775367"/>
      </dsp:txXfrm>
    </dsp:sp>
    <dsp:sp modelId="{570613E8-D2CB-4A14-9B7D-8F18B920F088}">
      <dsp:nvSpPr>
        <dsp:cNvPr id="0" name=""/>
        <dsp:cNvSpPr/>
      </dsp:nvSpPr>
      <dsp:spPr>
        <a:xfrm rot="5400000">
          <a:off x="3907318" y="247396"/>
          <a:ext cx="3550733" cy="3550733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900" kern="1200" dirty="0" smtClean="0"/>
            <a:t>FORGÓSZÁRNYÚ REPÜLŐGÉPEK</a:t>
          </a:r>
          <a:endParaRPr lang="hu-HU" sz="2900" kern="1200" dirty="0"/>
        </a:p>
      </dsp:txBody>
      <dsp:txXfrm rot="-5400000">
        <a:off x="3907318" y="1135079"/>
        <a:ext cx="2929355" cy="177536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829C10-E85D-4654-B5B4-9A5C2947220E}">
      <dsp:nvSpPr>
        <dsp:cNvPr id="0" name=""/>
        <dsp:cNvSpPr/>
      </dsp:nvSpPr>
      <dsp:spPr>
        <a:xfrm>
          <a:off x="4470" y="0"/>
          <a:ext cx="2682240" cy="2600960"/>
        </a:xfrm>
        <a:prstGeom prst="up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77A602-9EA8-4AB8-9D6E-B64274111E6D}">
      <dsp:nvSpPr>
        <dsp:cNvPr id="0" name=""/>
        <dsp:cNvSpPr/>
      </dsp:nvSpPr>
      <dsp:spPr>
        <a:xfrm>
          <a:off x="2767177" y="0"/>
          <a:ext cx="4551680" cy="2600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0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ELŐNYEI: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- nagyfokú megbízhatóság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- független a külső környezeti hatásoktól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- üzemeltetési költsége fajlagosan alacsony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- gondos üzemeltetés esetén minimális környezetszennyezés</a:t>
          </a:r>
          <a:endParaRPr lang="hu-HU" sz="2000" kern="1200" dirty="0"/>
        </a:p>
      </dsp:txBody>
      <dsp:txXfrm>
        <a:off x="2767177" y="0"/>
        <a:ext cx="4551680" cy="2600960"/>
      </dsp:txXfrm>
    </dsp:sp>
    <dsp:sp modelId="{6D1BE51A-B4EE-4B53-9ACF-040ED09F6B5A}">
      <dsp:nvSpPr>
        <dsp:cNvPr id="0" name=""/>
        <dsp:cNvSpPr/>
      </dsp:nvSpPr>
      <dsp:spPr>
        <a:xfrm>
          <a:off x="809142" y="2817706"/>
          <a:ext cx="2682240" cy="2600960"/>
        </a:xfrm>
        <a:prstGeom prst="down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C5B21F-BACC-4A60-8AE6-D0CF4C06CCFA}">
      <dsp:nvSpPr>
        <dsp:cNvPr id="0" name=""/>
        <dsp:cNvSpPr/>
      </dsp:nvSpPr>
      <dsp:spPr>
        <a:xfrm>
          <a:off x="3571849" y="2817706"/>
          <a:ext cx="4551680" cy="2600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0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HÁTRÁNYAI: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- korlátozott a csővezetéken szállítható áruk köre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- vezetéképítésnek nagy beruházási költségei vannak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- nem tud alkalmazkodni a szállítási igényekhez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- a szállítási idő meglehetősen hosszú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700" kern="1200" dirty="0"/>
        </a:p>
      </dsp:txBody>
      <dsp:txXfrm>
        <a:off x="3571849" y="2817706"/>
        <a:ext cx="4551680" cy="26009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7455FA-F85D-4780-B262-ACEDDB599910}">
      <dsp:nvSpPr>
        <dsp:cNvPr id="0" name=""/>
        <dsp:cNvSpPr/>
      </dsp:nvSpPr>
      <dsp:spPr>
        <a:xfrm>
          <a:off x="2163641" y="807572"/>
          <a:ext cx="2995236" cy="199782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 smtClean="0"/>
            <a:t>két vagy több közlekedési ágazat együttműködésével bonyolítják le a feladó és a címzett közötti konténerforgalmat</a:t>
          </a:r>
          <a:endParaRPr lang="hu-HU" sz="1900" kern="1200" dirty="0"/>
        </a:p>
      </dsp:txBody>
      <dsp:txXfrm>
        <a:off x="2642878" y="807572"/>
        <a:ext cx="2515998" cy="1997822"/>
      </dsp:txXfrm>
    </dsp:sp>
    <dsp:sp modelId="{DC217863-7035-4EA0-A1C1-BF1F221DB98B}">
      <dsp:nvSpPr>
        <dsp:cNvPr id="0" name=""/>
        <dsp:cNvSpPr/>
      </dsp:nvSpPr>
      <dsp:spPr>
        <a:xfrm>
          <a:off x="5473" y="98845"/>
          <a:ext cx="2586666" cy="199682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/>
            <a:t>KONTÉNERES SZÁLLÍTÁSI RENDSZER</a:t>
          </a:r>
          <a:endParaRPr lang="hu-HU" sz="2000" b="1" kern="1200" dirty="0"/>
        </a:p>
      </dsp:txBody>
      <dsp:txXfrm>
        <a:off x="384281" y="391273"/>
        <a:ext cx="1829050" cy="1411968"/>
      </dsp:txXfrm>
    </dsp:sp>
    <dsp:sp modelId="{7FD6124E-D72E-4F2E-B675-F5F2FD39724C}">
      <dsp:nvSpPr>
        <dsp:cNvPr id="0" name=""/>
        <dsp:cNvSpPr/>
      </dsp:nvSpPr>
      <dsp:spPr>
        <a:xfrm>
          <a:off x="7190309" y="807572"/>
          <a:ext cx="2995236" cy="1997822"/>
        </a:xfrm>
        <a:prstGeom prst="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 smtClean="0"/>
            <a:t>az egyik közlekedési ágazat </a:t>
          </a:r>
          <a:r>
            <a:rPr lang="hu-HU" sz="1900" kern="1200" dirty="0" err="1" smtClean="0"/>
            <a:t>szállítójárművein</a:t>
          </a:r>
          <a:r>
            <a:rPr lang="hu-HU" sz="1900" kern="1200" dirty="0" smtClean="0"/>
            <a:t> 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 smtClean="0"/>
            <a:t>továbbítják a másik közlekedési ágazat </a:t>
          </a:r>
          <a:r>
            <a:rPr lang="hu-HU" sz="1900" kern="1200" dirty="0" err="1" smtClean="0"/>
            <a:t>szállítójárműveit</a:t>
          </a:r>
          <a:endParaRPr lang="hu-HU" sz="1900" kern="1200" dirty="0"/>
        </a:p>
      </dsp:txBody>
      <dsp:txXfrm>
        <a:off x="7669547" y="807572"/>
        <a:ext cx="2515998" cy="1997822"/>
      </dsp:txXfrm>
    </dsp:sp>
    <dsp:sp modelId="{C3EB48A6-F0A6-4C47-9D8F-FE730EC14A6D}">
      <dsp:nvSpPr>
        <dsp:cNvPr id="0" name=""/>
        <dsp:cNvSpPr/>
      </dsp:nvSpPr>
      <dsp:spPr>
        <a:xfrm>
          <a:off x="5207101" y="0"/>
          <a:ext cx="2465179" cy="1996824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/>
            <a:t>HUCKEPACK SZÁLLÍTÁSI RENDSZER</a:t>
          </a:r>
          <a:endParaRPr lang="hu-HU" sz="2000" b="1" kern="1200" dirty="0"/>
        </a:p>
      </dsp:txBody>
      <dsp:txXfrm>
        <a:off x="5568118" y="292428"/>
        <a:ext cx="1743145" cy="1411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013B-55DC-45EF-86E9-1F86C4939A65}" type="datetimeFigureOut">
              <a:rPr lang="hu-HU" smtClean="0"/>
              <a:pPr/>
              <a:t>2018. 07. 31.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46FA-DAB6-4435-921C-0ACC79105D9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8394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013B-55DC-45EF-86E9-1F86C4939A65}" type="datetimeFigureOut">
              <a:rPr lang="hu-HU" smtClean="0"/>
              <a:pPr/>
              <a:t>2018. 07. 31.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46FA-DAB6-4435-921C-0ACC79105D9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8954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013B-55DC-45EF-86E9-1F86C4939A65}" type="datetimeFigureOut">
              <a:rPr lang="hu-HU" smtClean="0"/>
              <a:pPr/>
              <a:t>2018. 07. 31.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46FA-DAB6-4435-921C-0ACC79105D9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8966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013B-55DC-45EF-86E9-1F86C4939A65}" type="datetimeFigureOut">
              <a:rPr lang="hu-HU" smtClean="0"/>
              <a:pPr/>
              <a:t>2018. 07. 31.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46FA-DAB6-4435-921C-0ACC79105D9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3436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013B-55DC-45EF-86E9-1F86C4939A65}" type="datetimeFigureOut">
              <a:rPr lang="hu-HU" smtClean="0"/>
              <a:pPr/>
              <a:t>2018. 07. 31.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46FA-DAB6-4435-921C-0ACC79105D9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6524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013B-55DC-45EF-86E9-1F86C4939A65}" type="datetimeFigureOut">
              <a:rPr lang="hu-HU" smtClean="0"/>
              <a:pPr/>
              <a:t>2018. 07. 31.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46FA-DAB6-4435-921C-0ACC79105D9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7141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013B-55DC-45EF-86E9-1F86C4939A65}" type="datetimeFigureOut">
              <a:rPr lang="hu-HU" smtClean="0"/>
              <a:pPr/>
              <a:t>2018. 07. 31.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46FA-DAB6-4435-921C-0ACC79105D9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8450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013B-55DC-45EF-86E9-1F86C4939A65}" type="datetimeFigureOut">
              <a:rPr lang="hu-HU" smtClean="0"/>
              <a:pPr/>
              <a:t>2018. 07. 31.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46FA-DAB6-4435-921C-0ACC79105D9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425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013B-55DC-45EF-86E9-1F86C4939A65}" type="datetimeFigureOut">
              <a:rPr lang="hu-HU" smtClean="0"/>
              <a:pPr/>
              <a:t>2018. 07. 31.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46FA-DAB6-4435-921C-0ACC79105D9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8776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013B-55DC-45EF-86E9-1F86C4939A65}" type="datetimeFigureOut">
              <a:rPr lang="hu-HU" smtClean="0"/>
              <a:pPr/>
              <a:t>2018. 07. 31.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46FA-DAB6-4435-921C-0ACC79105D9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7950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013B-55DC-45EF-86E9-1F86C4939A65}" type="datetimeFigureOut">
              <a:rPr lang="hu-HU" smtClean="0"/>
              <a:pPr/>
              <a:t>2018. 07. 31.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46FA-DAB6-4435-921C-0ACC79105D9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5980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D013B-55DC-45EF-86E9-1F86C4939A65}" type="datetimeFigureOut">
              <a:rPr lang="hu-HU" smtClean="0"/>
              <a:pPr/>
              <a:t>2018. 07. 31.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746FA-DAB6-4435-921C-0ACC79105D9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077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7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kfi-dl.uni-nke.hu/szakmai_kiadvanyok/index.php?search=/Logisztika%20a%20k%C3%B6zszolg%C3%A1latba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akfi-dl.uni-nke.hu/szakmai_kiadvanyok/index.php?search=/A%20logisztika%20alapjai%20%C3%A9s%20k%C3%B6zszolg%C3%A1lati%20kapcsol%C3%B3d%C3%A1sai,%20aspektusai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9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2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vili.pmmf.hu/portal/documents/19217/19797/Logisztika_I-II.pdf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ksh.hu/docs/hun/xstadat/xstadat_eves/i_odmv003.html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ni-nke.hu/images/uni-nke-logo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94" y="100011"/>
            <a:ext cx="4698631" cy="234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ím 1"/>
          <p:cNvSpPr txBox="1">
            <a:spLocks/>
          </p:cNvSpPr>
          <p:nvPr/>
        </p:nvSpPr>
        <p:spPr>
          <a:xfrm>
            <a:off x="1192237" y="3025799"/>
            <a:ext cx="9485142" cy="20245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SZÁLLÍTÁS</a:t>
            </a:r>
            <a:endParaRPr lang="en-GB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504049" y="4727136"/>
            <a:ext cx="69635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600" dirty="0"/>
              <a:t>Dr. Lakatos Péter, egyetemi docens</a:t>
            </a:r>
          </a:p>
          <a:p>
            <a:pPr algn="ctr"/>
            <a:r>
              <a:rPr lang="hu-HU" sz="3600" dirty="0"/>
              <a:t>HHK KLI HKKT</a:t>
            </a:r>
          </a:p>
        </p:txBody>
      </p:sp>
      <p:sp>
        <p:nvSpPr>
          <p:cNvPr id="5" name="Téglalap 4"/>
          <p:cNvSpPr/>
          <p:nvPr/>
        </p:nvSpPr>
        <p:spPr>
          <a:xfrm>
            <a:off x="6668086" y="487066"/>
            <a:ext cx="48199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Közszolgálati Logisztika - NKE közös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modul</a:t>
            </a:r>
          </a:p>
          <a:p>
            <a:pPr algn="r"/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20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yamatábra: Kézi adatbevitel 1"/>
          <p:cNvSpPr/>
          <p:nvPr/>
        </p:nvSpPr>
        <p:spPr>
          <a:xfrm>
            <a:off x="5556738" y="534573"/>
            <a:ext cx="5964702" cy="1716258"/>
          </a:xfrm>
          <a:prstGeom prst="flowChartManualInp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tx1"/>
                </a:solidFill>
              </a:rPr>
              <a:t>KÖZÚTI ÁRUSZÁLLÍTÁS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95422" y="295422"/>
            <a:ext cx="533165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Főbb előnyök:</a:t>
            </a:r>
          </a:p>
          <a:p>
            <a:pPr>
              <a:buFont typeface="Wingdings" pitchFamily="2" charset="2"/>
              <a:buChar char="ü"/>
            </a:pPr>
            <a:r>
              <a:rPr lang="hu-HU" dirty="0" smtClean="0"/>
              <a:t>a legsűrűbb vonalhálózattal rendelkezik</a:t>
            </a:r>
          </a:p>
          <a:p>
            <a:pPr>
              <a:buFont typeface="Wingdings" pitchFamily="2" charset="2"/>
              <a:buChar char="ü"/>
            </a:pPr>
            <a:r>
              <a:rPr lang="hu-HU" dirty="0" smtClean="0"/>
              <a:t>viszonylag rövid az áruk eljutási ideje</a:t>
            </a:r>
          </a:p>
          <a:p>
            <a:pPr>
              <a:buFont typeface="Wingdings" pitchFamily="2" charset="2"/>
              <a:buChar char="ü"/>
            </a:pPr>
            <a:r>
              <a:rPr lang="hu-HU" dirty="0" smtClean="0"/>
              <a:t>szinte minden árufajta szállítása működik</a:t>
            </a:r>
          </a:p>
          <a:p>
            <a:pPr>
              <a:buFont typeface="Wingdings" pitchFamily="2" charset="2"/>
              <a:buChar char="ü"/>
            </a:pPr>
            <a:r>
              <a:rPr lang="hu-HU" dirty="0" smtClean="0"/>
              <a:t>nagymértékű alkalmazkodóképesség </a:t>
            </a:r>
          </a:p>
          <a:p>
            <a:pPr>
              <a:buFont typeface="Wingdings" pitchFamily="2" charset="2"/>
              <a:buChar char="ü"/>
            </a:pPr>
            <a:r>
              <a:rPr lang="hu-HU" dirty="0" smtClean="0"/>
              <a:t>viszonylag kicsik a szállítás közbeni áru-igénybevételek </a:t>
            </a:r>
          </a:p>
          <a:p>
            <a:pPr>
              <a:buFont typeface="Wingdings" pitchFamily="2" charset="2"/>
              <a:buChar char="ü"/>
            </a:pPr>
            <a:r>
              <a:rPr lang="hu-HU" dirty="0" smtClean="0"/>
              <a:t>rugalmas a szerződéskötés és a tarifakialakítás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267286" y="3010793"/>
            <a:ext cx="533165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Főbb hátrányok:</a:t>
            </a:r>
          </a:p>
          <a:p>
            <a:pPr>
              <a:buFont typeface="Wingdings" pitchFamily="2" charset="2"/>
              <a:buChar char="q"/>
            </a:pPr>
            <a:r>
              <a:rPr lang="hu-HU" dirty="0" smtClean="0"/>
              <a:t>nagymértékű függőség a külső környezeti hatásoktól</a:t>
            </a:r>
          </a:p>
          <a:p>
            <a:pPr>
              <a:buFont typeface="Wingdings" pitchFamily="2" charset="2"/>
              <a:buChar char="q"/>
            </a:pPr>
            <a:r>
              <a:rPr lang="hu-HU" dirty="0" smtClean="0"/>
              <a:t>a szállítás fajlagos energiaigénye és környezetszennyező, illetve károsító hatása</a:t>
            </a:r>
          </a:p>
          <a:p>
            <a:pPr>
              <a:buFont typeface="Wingdings" pitchFamily="2" charset="2"/>
              <a:buChar char="q"/>
            </a:pPr>
            <a:r>
              <a:rPr lang="hu-HU" dirty="0" smtClean="0"/>
              <a:t>egyszerre nagy árumennyiség továbbítására csak korlátozottan alkalmas</a:t>
            </a:r>
          </a:p>
          <a:p>
            <a:pPr>
              <a:buFont typeface="Wingdings" pitchFamily="2" charset="2"/>
              <a:buChar char="q"/>
            </a:pPr>
            <a:r>
              <a:rPr lang="hu-HU" dirty="0" smtClean="0"/>
              <a:t>leginkább élőmunka-igényes és leginkább balesetveszélyes</a:t>
            </a:r>
          </a:p>
          <a:p>
            <a:pPr>
              <a:buFont typeface="Wingdings" pitchFamily="2" charset="2"/>
              <a:buChar char="q"/>
            </a:pPr>
            <a:r>
              <a:rPr lang="hu-HU" dirty="0" smtClean="0"/>
              <a:t>útvonal-korlátozások, hétvégi szállítási tilalmak korlátozhatják</a:t>
            </a:r>
          </a:p>
          <a:p>
            <a:pPr>
              <a:buFont typeface="Wingdings" pitchFamily="2" charset="2"/>
              <a:buChar char="q"/>
            </a:pPr>
            <a:r>
              <a:rPr lang="hu-HU" dirty="0" smtClean="0"/>
              <a:t>a nemzetközi forgalom engedély-kontingensekhez kötött.</a:t>
            </a:r>
          </a:p>
          <a:p>
            <a:endParaRPr lang="hu-H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 descr="C:\Users\Toth Tundi\AppData\Local\Microsoft\Windows\Temporary Internet Files\Content.IE5\CYL6196J\main-ok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7676" y="247652"/>
            <a:ext cx="1163636" cy="1163636"/>
          </a:xfrm>
          <a:prstGeom prst="rect">
            <a:avLst/>
          </a:prstGeom>
          <a:noFill/>
        </p:spPr>
      </p:pic>
      <p:pic>
        <p:nvPicPr>
          <p:cNvPr id="19459" name="Picture 3" descr="C:\Users\Toth Tundi\AppData\Local\Microsoft\Windows\Temporary Internet Files\Content.IE5\UBIXQYOS\5427303619_f0c1452916_z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0164" y="4814888"/>
            <a:ext cx="1033462" cy="1033462"/>
          </a:xfrm>
          <a:prstGeom prst="rect">
            <a:avLst/>
          </a:prstGeom>
          <a:noFill/>
        </p:spPr>
      </p:pic>
      <p:pic>
        <p:nvPicPr>
          <p:cNvPr id="19460" name="Picture 4" descr="C:\Users\Toth Tundi\AppData\Local\Microsoft\Windows\Temporary Internet Files\Content.IE5\BY3FL4DV\250px-8-as_főút_Márkó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96149" y="3106102"/>
            <a:ext cx="3925263" cy="29517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KözutiAruszallitok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206" y="0"/>
            <a:ext cx="8271803" cy="59198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/>
          <p:cNvSpPr txBox="1"/>
          <p:nvPr/>
        </p:nvSpPr>
        <p:spPr>
          <a:xfrm>
            <a:off x="2504050" y="5992836"/>
            <a:ext cx="7301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b="1" dirty="0" smtClean="0"/>
              <a:t>A közúti áruszállítás járműveinek főbb csoportjai</a:t>
            </a:r>
          </a:p>
          <a:p>
            <a:pPr algn="ctr"/>
            <a:r>
              <a:rPr lang="hu-HU" b="1" i="1" dirty="0" smtClean="0"/>
              <a:t>Forrás: </a:t>
            </a:r>
            <a:r>
              <a:rPr lang="hu-HU" b="1" i="1" dirty="0" err="1" smtClean="0"/>
              <a:t>Prezenszki</a:t>
            </a:r>
            <a:r>
              <a:rPr lang="hu-HU" b="1" i="1" dirty="0" smtClean="0"/>
              <a:t> József: Logisztika I. Budapest, 2005. p.250.</a:t>
            </a: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715065" y="182880"/>
            <a:ext cx="7104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FF0000"/>
                </a:solidFill>
              </a:rPr>
              <a:t>KÖZÚTI ÁRUSZÁLLÍTÓ JÁRMŰVEK</a:t>
            </a:r>
            <a:endParaRPr lang="hu-HU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82672748"/>
              </p:ext>
            </p:extLst>
          </p:nvPr>
        </p:nvGraphicFramePr>
        <p:xfrm>
          <a:off x="397164" y="788937"/>
          <a:ext cx="809567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Kép 4" descr="Betonmischfahrzeug im Einsatz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565" y="1223202"/>
            <a:ext cx="3059545" cy="1676400"/>
          </a:xfrm>
          <a:prstGeom prst="rect">
            <a:avLst/>
          </a:prstGeom>
        </p:spPr>
      </p:pic>
      <p:pic>
        <p:nvPicPr>
          <p:cNvPr id="6" name="Kép 5" descr="File:Ferguson &lt;strong&gt;trailer&lt;/strong&gt; at Peterborough 2008.jpg - Wikimedia Common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655" y="3186544"/>
            <a:ext cx="3477330" cy="30210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ályos ötszög 1"/>
          <p:cNvSpPr/>
          <p:nvPr/>
        </p:nvSpPr>
        <p:spPr>
          <a:xfrm>
            <a:off x="609600" y="249382"/>
            <a:ext cx="4253346" cy="2757055"/>
          </a:xfrm>
          <a:prstGeom prst="pentagon">
            <a:avLst/>
          </a:prstGeom>
          <a:solidFill>
            <a:srgbClr val="E848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/>
              <a:t>VASÚTI</a:t>
            </a:r>
          </a:p>
          <a:p>
            <a:pPr algn="ctr"/>
            <a:r>
              <a:rPr lang="hu-HU" sz="3200" dirty="0" smtClean="0"/>
              <a:t>ÁRUSZÁLLÍTÁS</a:t>
            </a:r>
            <a:endParaRPr lang="hu-HU" sz="32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5430982" y="151997"/>
            <a:ext cx="40178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u="sng" dirty="0" smtClean="0"/>
              <a:t>FŐBB ELŐNYEI: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400" b="1" i="1" dirty="0">
                <a:solidFill>
                  <a:srgbClr val="FF00FF"/>
                </a:solidFill>
              </a:rPr>
              <a:t>viszonylag független a külső környezeti (például időjárási) </a:t>
            </a:r>
            <a:r>
              <a:rPr lang="hu-HU" sz="2400" b="1" i="1" dirty="0" smtClean="0">
                <a:solidFill>
                  <a:srgbClr val="FF00FF"/>
                </a:solidFill>
              </a:rPr>
              <a:t>hatásoktól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400" b="1" i="1" dirty="0" smtClean="0">
                <a:solidFill>
                  <a:srgbClr val="FF00FF"/>
                </a:solidFill>
              </a:rPr>
              <a:t>Kisebb a </a:t>
            </a:r>
            <a:r>
              <a:rPr lang="hu-HU" sz="2400" b="1" i="1" dirty="0">
                <a:solidFill>
                  <a:srgbClr val="FF00FF"/>
                </a:solidFill>
              </a:rPr>
              <a:t>szállítás fajlagos </a:t>
            </a:r>
            <a:r>
              <a:rPr lang="hu-HU" sz="2400" b="1" i="1" dirty="0" smtClean="0">
                <a:solidFill>
                  <a:srgbClr val="FF00FF"/>
                </a:solidFill>
              </a:rPr>
              <a:t>energiaigénye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400" b="1" i="1" dirty="0">
                <a:solidFill>
                  <a:srgbClr val="FF00FF"/>
                </a:solidFill>
              </a:rPr>
              <a:t>szinte minden árufajta szállítását lehetővé teszi </a:t>
            </a:r>
            <a:endParaRPr lang="hu-HU" sz="2400" b="1" i="1" dirty="0" smtClean="0">
              <a:solidFill>
                <a:srgbClr val="FF00F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400" b="1" i="1" dirty="0">
                <a:solidFill>
                  <a:srgbClr val="FF00FF"/>
                </a:solidFill>
              </a:rPr>
              <a:t>képest kisebb a környezetkárosító </a:t>
            </a:r>
            <a:r>
              <a:rPr lang="hu-HU" sz="2400" b="1" i="1" dirty="0" smtClean="0">
                <a:solidFill>
                  <a:srgbClr val="FF00FF"/>
                </a:solidFill>
              </a:rPr>
              <a:t>hatása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400" b="1" i="1" dirty="0">
                <a:solidFill>
                  <a:srgbClr val="FF00FF"/>
                </a:solidFill>
              </a:rPr>
              <a:t>előre jól kalkulálható a tarifarendszer</a:t>
            </a:r>
          </a:p>
        </p:txBody>
      </p:sp>
      <p:pic>
        <p:nvPicPr>
          <p:cNvPr id="4" name="Kép 3" descr="File:&lt;strong&gt;Ok&lt;/strong&gt; sign font awesome.sv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836" y="619991"/>
            <a:ext cx="1794164" cy="1794164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49382" y="3408218"/>
            <a:ext cx="5181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u="sng" dirty="0" smtClean="0"/>
              <a:t>FŐBB HÁTRÁNYAI: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4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viszonylag hosszú az áruk eljutási </a:t>
            </a:r>
            <a:r>
              <a:rPr lang="hu-HU" sz="24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ideje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4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viszonylag kicsi a </a:t>
            </a:r>
            <a:r>
              <a:rPr lang="hu-HU" sz="24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hálózatsűrűsége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4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viszonylag nagy dinamikus igénybevételek érhetik az </a:t>
            </a:r>
            <a:r>
              <a:rPr lang="hu-HU" sz="24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árukat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4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kevésbé rugalmas alkalmazkodóképesség </a:t>
            </a:r>
          </a:p>
        </p:txBody>
      </p:sp>
      <p:pic>
        <p:nvPicPr>
          <p:cNvPr id="6" name="Kép 5" descr="File:Lajosmizse &lt;strong&gt;tehervonat&lt;/strong&gt; az állomáson 2009-03-20.JPG - Wikimedia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526" y="4239491"/>
            <a:ext cx="3306619" cy="247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2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VasútiSzállitok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964" y="127866"/>
            <a:ext cx="9171709" cy="57741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/>
          <p:cNvSpPr txBox="1"/>
          <p:nvPr/>
        </p:nvSpPr>
        <p:spPr>
          <a:xfrm>
            <a:off x="1422255" y="6050395"/>
            <a:ext cx="9268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b="1" dirty="0"/>
              <a:t>A vasúti áruszállítás </a:t>
            </a:r>
            <a:r>
              <a:rPr lang="hu-HU" b="1" dirty="0" err="1"/>
              <a:t>járműveinek</a:t>
            </a:r>
            <a:r>
              <a:rPr lang="hu-HU" b="1" dirty="0"/>
              <a:t> főbb csoportjai</a:t>
            </a:r>
          </a:p>
          <a:p>
            <a:pPr algn="ctr"/>
            <a:r>
              <a:rPr lang="hu-HU" b="1" i="1" dirty="0"/>
              <a:t>Forrás: </a:t>
            </a:r>
            <a:r>
              <a:rPr lang="hu-HU" b="1" i="1" dirty="0" err="1"/>
              <a:t>Prezenszki</a:t>
            </a:r>
            <a:r>
              <a:rPr lang="hu-HU" b="1" i="1" dirty="0"/>
              <a:t> József: Logisztika I. Budapest, 2005. p.244.</a:t>
            </a:r>
            <a:endParaRPr lang="hu-HU" b="1" dirty="0"/>
          </a:p>
          <a:p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50240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757054" y="153513"/>
            <a:ext cx="6982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VASÚTI KOCSIK</a:t>
            </a:r>
            <a:endParaRPr lang="hu-H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Lekerekített téglalap 2"/>
          <p:cNvSpPr/>
          <p:nvPr/>
        </p:nvSpPr>
        <p:spPr>
          <a:xfrm>
            <a:off x="568037" y="1072645"/>
            <a:ext cx="3713018" cy="16625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ÁLTALÁNOS CÉLÚ</a:t>
            </a:r>
            <a:endParaRPr lang="hu-HU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249382" y="2790608"/>
            <a:ext cx="4031673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hu-HU" sz="2200" b="1" i="1" dirty="0">
                <a:solidFill>
                  <a:srgbClr val="0070C0"/>
                </a:solidFill>
              </a:rPr>
              <a:t>a pőrekocsikat </a:t>
            </a:r>
            <a:r>
              <a:rPr lang="hu-HU" sz="2200" b="1" i="1" dirty="0" smtClean="0">
                <a:solidFill>
                  <a:srgbClr val="0070C0"/>
                </a:solidFill>
              </a:rPr>
              <a:t> gépek</a:t>
            </a:r>
            <a:r>
              <a:rPr lang="hu-HU" sz="2200" b="1" i="1" dirty="0">
                <a:solidFill>
                  <a:srgbClr val="0070C0"/>
                </a:solidFill>
              </a:rPr>
              <a:t>, </a:t>
            </a:r>
            <a:r>
              <a:rPr lang="hu-HU" sz="2200" b="1" i="1" dirty="0" smtClean="0">
                <a:solidFill>
                  <a:srgbClr val="0070C0"/>
                </a:solidFill>
              </a:rPr>
              <a:t>konténerek szállítására használják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u-HU" sz="2200" b="1" i="1" dirty="0">
                <a:solidFill>
                  <a:srgbClr val="0070C0"/>
                </a:solidFill>
              </a:rPr>
              <a:t>az </a:t>
            </a:r>
            <a:r>
              <a:rPr lang="hu-HU" sz="2200" b="1" i="1" dirty="0" smtClean="0">
                <a:solidFill>
                  <a:srgbClr val="0070C0"/>
                </a:solidFill>
              </a:rPr>
              <a:t>alacsony kocsik </a:t>
            </a:r>
            <a:r>
              <a:rPr lang="hu-HU" sz="2200" b="1" i="1" dirty="0">
                <a:solidFill>
                  <a:srgbClr val="0070C0"/>
                </a:solidFill>
              </a:rPr>
              <a:t>időjárási hatásokra nem, vagy kevésbé érzékeny darab- vagy ömlesztett tömegáruk </a:t>
            </a:r>
            <a:r>
              <a:rPr lang="hu-HU" sz="2200" b="1" i="1" dirty="0" smtClean="0">
                <a:solidFill>
                  <a:srgbClr val="0070C0"/>
                </a:solidFill>
              </a:rPr>
              <a:t>szállítására </a:t>
            </a:r>
            <a:r>
              <a:rPr lang="hu-HU" sz="2200" b="1" i="1" dirty="0">
                <a:solidFill>
                  <a:srgbClr val="0070C0"/>
                </a:solidFill>
              </a:rPr>
              <a:t>alkalmasak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u-HU" sz="2200" b="1" i="1" dirty="0">
                <a:solidFill>
                  <a:srgbClr val="0070C0"/>
                </a:solidFill>
              </a:rPr>
              <a:t>a fedett kocsik időjárási hatásokra érzékeny </a:t>
            </a:r>
            <a:r>
              <a:rPr lang="hu-HU" sz="2200" b="1" i="1" dirty="0" smtClean="0">
                <a:solidFill>
                  <a:srgbClr val="0070C0"/>
                </a:solidFill>
              </a:rPr>
              <a:t>tömegáruk</a:t>
            </a:r>
            <a:r>
              <a:rPr lang="hu-HU" sz="2200" b="1" i="1" dirty="0">
                <a:solidFill>
                  <a:srgbClr val="0070C0"/>
                </a:solidFill>
              </a:rPr>
              <a:t> </a:t>
            </a:r>
            <a:r>
              <a:rPr lang="hu-HU" sz="2200" b="1" i="1" dirty="0" smtClean="0">
                <a:solidFill>
                  <a:srgbClr val="0070C0"/>
                </a:solidFill>
              </a:rPr>
              <a:t>szállítására alkalmazhatók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5" name="Ellipszis 4"/>
          <p:cNvSpPr/>
          <p:nvPr/>
        </p:nvSpPr>
        <p:spPr>
          <a:xfrm>
            <a:off x="4849091" y="928255"/>
            <a:ext cx="2798618" cy="195349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SPECIÁLIS CÉLÚ</a:t>
            </a:r>
            <a:endParaRPr lang="hu-HU" sz="2400" dirty="0"/>
          </a:p>
        </p:txBody>
      </p:sp>
      <p:sp>
        <p:nvSpPr>
          <p:cNvPr id="6" name="Lekerekített téglalap 5"/>
          <p:cNvSpPr/>
          <p:nvPr/>
        </p:nvSpPr>
        <p:spPr>
          <a:xfrm>
            <a:off x="8215745" y="1072645"/>
            <a:ext cx="3713018" cy="16625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ÖNÜRÍTŐ VASÚTI KOCSIK</a:t>
            </a:r>
            <a:endParaRPr lang="hu-HU" sz="24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4613564" y="3015459"/>
            <a:ext cx="360218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egyfajta áru vagy meghatározott árucsoport továbbítására </a:t>
            </a:r>
            <a:r>
              <a:rPr lang="hu-H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alkalmas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például az élőállat-szállító kocsik, a romlandó árut szállító kocsik, a tartálykocsik, a mélyített </a:t>
            </a:r>
            <a:r>
              <a:rPr lang="hu-H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rakfelületű vasúti </a:t>
            </a:r>
            <a:r>
              <a:rPr lang="hu-H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kocsik</a:t>
            </a:r>
          </a:p>
          <a:p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8215745" y="3131127"/>
            <a:ext cx="37130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200" b="1" i="1" dirty="0">
                <a:solidFill>
                  <a:srgbClr val="0070C0"/>
                </a:solidFill>
              </a:rPr>
              <a:t>mechanikai hatásokra kevésbé érzékeny ömlesztett tömegáruk például szén, érc, kavics, zúzottkő szállítására </a:t>
            </a:r>
            <a:r>
              <a:rPr lang="hu-HU" sz="2200" b="1" i="1" dirty="0" smtClean="0">
                <a:solidFill>
                  <a:srgbClr val="0070C0"/>
                </a:solidFill>
              </a:rPr>
              <a:t>alkalmazhatók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200" b="1" i="1" dirty="0" err="1">
                <a:solidFill>
                  <a:srgbClr val="0070C0"/>
                </a:solidFill>
              </a:rPr>
              <a:t>fenékürítésű</a:t>
            </a:r>
            <a:r>
              <a:rPr lang="hu-HU" sz="2200" b="1" i="1" dirty="0">
                <a:solidFill>
                  <a:srgbClr val="0070C0"/>
                </a:solidFill>
              </a:rPr>
              <a:t> és </a:t>
            </a:r>
            <a:r>
              <a:rPr lang="hu-HU" sz="2200" b="1" i="1" dirty="0" err="1">
                <a:solidFill>
                  <a:srgbClr val="0070C0"/>
                </a:solidFill>
              </a:rPr>
              <a:t>oldalürítésű</a:t>
            </a:r>
            <a:r>
              <a:rPr lang="hu-HU" sz="2200" b="1" i="1" dirty="0">
                <a:solidFill>
                  <a:srgbClr val="0070C0"/>
                </a:solidFill>
              </a:rPr>
              <a:t> önürítő vasúti </a:t>
            </a:r>
            <a:r>
              <a:rPr lang="hu-HU" sz="2200" b="1" i="1" dirty="0" smtClean="0">
                <a:solidFill>
                  <a:srgbClr val="0070C0"/>
                </a:solidFill>
              </a:rPr>
              <a:t>kocsik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7814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cka 1"/>
          <p:cNvSpPr/>
          <p:nvPr/>
        </p:nvSpPr>
        <p:spPr>
          <a:xfrm>
            <a:off x="7869382" y="803563"/>
            <a:ext cx="3726873" cy="3366655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/>
              <a:t>VÍZI ÁRUSZÁLLÍTÁS</a:t>
            </a:r>
            <a:endParaRPr lang="hu-HU" sz="36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110836" y="157232"/>
            <a:ext cx="8423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i="1" dirty="0">
                <a:solidFill>
                  <a:srgbClr val="FF0000"/>
                </a:solidFill>
              </a:rPr>
              <a:t>A vízi áruszállítást elsősorban tömegáruk nagy távolságra történő továbbítására célszerű igénybe venni akkor, ha az áruk eljutási ideje viszonylag hosszú </a:t>
            </a:r>
            <a:r>
              <a:rPr lang="hu-HU" sz="2000" i="1" dirty="0" smtClean="0">
                <a:solidFill>
                  <a:srgbClr val="FF0000"/>
                </a:solidFill>
              </a:rPr>
              <a:t>lehet.</a:t>
            </a:r>
            <a:endParaRPr lang="hu-HU" sz="2000" i="1" dirty="0">
              <a:solidFill>
                <a:srgbClr val="FF0000"/>
              </a:solidFill>
            </a:endParaRPr>
          </a:p>
        </p:txBody>
      </p:sp>
      <p:pic>
        <p:nvPicPr>
          <p:cNvPr id="4" name="Kép 3" descr="Original file ‎ (SVG file, nominally 128 × 128 pixels, file size: 6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7636"/>
            <a:ext cx="2376055" cy="2376055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486891" y="1177636"/>
            <a:ext cx="413558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u="sng" dirty="0" smtClean="0">
                <a:solidFill>
                  <a:srgbClr val="C00000"/>
                </a:solidFill>
              </a:rPr>
              <a:t>FŐBB ELŐNYEI: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000" b="1" dirty="0">
                <a:solidFill>
                  <a:srgbClr val="C00000"/>
                </a:solidFill>
              </a:rPr>
              <a:t>a legkisebb a szállítás fajlagos energia- </a:t>
            </a:r>
            <a:r>
              <a:rPr lang="hu-HU" sz="2000" b="1" dirty="0" smtClean="0">
                <a:solidFill>
                  <a:srgbClr val="C00000"/>
                </a:solidFill>
              </a:rPr>
              <a:t>igénye – OLCSÓ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000" b="1" dirty="0">
                <a:solidFill>
                  <a:srgbClr val="C00000"/>
                </a:solidFill>
              </a:rPr>
              <a:t>a legkisebb a környezetkárosító </a:t>
            </a:r>
            <a:r>
              <a:rPr lang="hu-HU" sz="2000" b="1" dirty="0" smtClean="0">
                <a:solidFill>
                  <a:srgbClr val="C00000"/>
                </a:solidFill>
              </a:rPr>
              <a:t>hatása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000" b="1" dirty="0" smtClean="0">
                <a:solidFill>
                  <a:srgbClr val="C00000"/>
                </a:solidFill>
              </a:rPr>
              <a:t>minden </a:t>
            </a:r>
            <a:r>
              <a:rPr lang="hu-HU" sz="2000" b="1" dirty="0">
                <a:solidFill>
                  <a:srgbClr val="C00000"/>
                </a:solidFill>
              </a:rPr>
              <a:t>árufajta szállítására </a:t>
            </a:r>
            <a:r>
              <a:rPr lang="hu-HU" sz="2000" b="1" dirty="0" smtClean="0">
                <a:solidFill>
                  <a:srgbClr val="C00000"/>
                </a:solidFill>
              </a:rPr>
              <a:t>alkalmas</a:t>
            </a:r>
            <a:endParaRPr lang="hu-HU" sz="2000" b="1" dirty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000" b="1" dirty="0">
                <a:solidFill>
                  <a:srgbClr val="C00000"/>
                </a:solidFill>
              </a:rPr>
              <a:t>díjszabásai viszonylag </a:t>
            </a:r>
            <a:r>
              <a:rPr lang="hu-HU" sz="2000" b="1" dirty="0" err="1">
                <a:solidFill>
                  <a:srgbClr val="C00000"/>
                </a:solidFill>
              </a:rPr>
              <a:t>rugalmasak</a:t>
            </a:r>
            <a:endParaRPr lang="hu-HU" sz="2000" b="1" dirty="0">
              <a:solidFill>
                <a:srgbClr val="C00000"/>
              </a:solidFill>
            </a:endParaRPr>
          </a:p>
        </p:txBody>
      </p:sp>
      <p:pic>
        <p:nvPicPr>
          <p:cNvPr id="6" name="Kép 5" descr="File:Red &lt;strong&gt;x&lt;/strong&gt;.svg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4517020"/>
            <a:ext cx="2265219" cy="2066134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2771775" y="4517020"/>
            <a:ext cx="882448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u="sng" dirty="0" smtClean="0">
                <a:solidFill>
                  <a:srgbClr val="EE5C7F"/>
                </a:solidFill>
              </a:rPr>
              <a:t>FŐBB HÁTRÁNYAI: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000" b="1" dirty="0">
                <a:solidFill>
                  <a:srgbClr val="EE5C7F"/>
                </a:solidFill>
              </a:rPr>
              <a:t>viszonylag hosszú az áruk eljutási </a:t>
            </a:r>
            <a:r>
              <a:rPr lang="hu-HU" sz="2000" b="1" dirty="0" smtClean="0">
                <a:solidFill>
                  <a:srgbClr val="EE5C7F"/>
                </a:solidFill>
              </a:rPr>
              <a:t>ideje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000" b="1" dirty="0">
                <a:solidFill>
                  <a:srgbClr val="EE5C7F"/>
                </a:solidFill>
              </a:rPr>
              <a:t>a feladó és a címzett közötti közvetlen szállítási kapcsolatok kialakítására nem </a:t>
            </a:r>
            <a:r>
              <a:rPr lang="hu-HU" sz="2000" b="1" dirty="0" smtClean="0">
                <a:solidFill>
                  <a:srgbClr val="EE5C7F"/>
                </a:solidFill>
              </a:rPr>
              <a:t>alkalmas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000" b="1" dirty="0">
                <a:solidFill>
                  <a:srgbClr val="EE5C7F"/>
                </a:solidFill>
              </a:rPr>
              <a:t>a szállítási határidők átlagos időjárási viszonyok mellett </a:t>
            </a:r>
            <a:r>
              <a:rPr lang="hu-HU" sz="2000" b="1" dirty="0" smtClean="0">
                <a:solidFill>
                  <a:srgbClr val="EE5C7F"/>
                </a:solidFill>
              </a:rPr>
              <a:t>betarthatók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000" b="1" dirty="0">
                <a:solidFill>
                  <a:srgbClr val="EE5C7F"/>
                </a:solidFill>
              </a:rPr>
              <a:t>a legnagyobbak a szállítás közbeni áruigénybevételek</a:t>
            </a:r>
            <a:endParaRPr lang="hu-HU" sz="2000" b="1" dirty="0" smtClean="0">
              <a:solidFill>
                <a:srgbClr val="EE5C7F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0994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ViziAruszallita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327" y="1061876"/>
            <a:ext cx="9448800" cy="56991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/>
          <p:cNvSpPr txBox="1"/>
          <p:nvPr/>
        </p:nvSpPr>
        <p:spPr>
          <a:xfrm>
            <a:off x="2895600" y="138546"/>
            <a:ext cx="6954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b="1" dirty="0">
                <a:solidFill>
                  <a:schemeClr val="bg1"/>
                </a:solidFill>
              </a:rPr>
              <a:t>A vízi áruszállítás </a:t>
            </a:r>
            <a:r>
              <a:rPr lang="hu-HU" b="1" dirty="0" err="1">
                <a:solidFill>
                  <a:schemeClr val="bg1"/>
                </a:solidFill>
              </a:rPr>
              <a:t>járműveinek</a:t>
            </a:r>
            <a:r>
              <a:rPr lang="hu-HU" b="1" dirty="0">
                <a:solidFill>
                  <a:schemeClr val="bg1"/>
                </a:solidFill>
              </a:rPr>
              <a:t> főbb csoportjai</a:t>
            </a:r>
          </a:p>
          <a:p>
            <a:pPr algn="ctr"/>
            <a:r>
              <a:rPr lang="hu-HU" b="1" dirty="0">
                <a:solidFill>
                  <a:schemeClr val="bg1"/>
                </a:solidFill>
              </a:rPr>
              <a:t>Forrás: </a:t>
            </a:r>
            <a:r>
              <a:rPr lang="hu-HU" b="1" dirty="0" err="1">
                <a:solidFill>
                  <a:schemeClr val="bg1"/>
                </a:solidFill>
              </a:rPr>
              <a:t>Prezenszki</a:t>
            </a:r>
            <a:r>
              <a:rPr lang="hu-HU" b="1" dirty="0">
                <a:solidFill>
                  <a:schemeClr val="bg1"/>
                </a:solidFill>
              </a:rPr>
              <a:t> József: Logisztika I. Budapest, 2005. p.256.</a:t>
            </a:r>
          </a:p>
          <a:p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85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80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560618" y="221672"/>
            <a:ext cx="5874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/>
              <a:t>VÍZI ÁRUSZÁLLÍTÁS JÁRMŰVEI</a:t>
            </a:r>
            <a:endParaRPr lang="hu-HU" sz="2800" b="1" dirty="0"/>
          </a:p>
        </p:txBody>
      </p:sp>
      <p:pic>
        <p:nvPicPr>
          <p:cNvPr id="3" name="Kép 2" descr="Konténerszállító &lt;strong&gt;hajó&lt;/strong&gt; – Wikipé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91" y="1233055"/>
            <a:ext cx="2543464" cy="2014423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3311237" y="1233055"/>
            <a:ext cx="57912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TENGERI ÁRUSZÁLLÍTÓ HAJÓ:</a:t>
            </a:r>
          </a:p>
          <a:p>
            <a:pPr marL="285750" indent="-285750">
              <a:buFontTx/>
              <a:buChar char="-"/>
            </a:pPr>
            <a:r>
              <a:rPr lang="hu-HU" i="1" dirty="0" smtClean="0"/>
              <a:t>folyékonyáru </a:t>
            </a:r>
            <a:r>
              <a:rPr lang="hu-HU" i="1" dirty="0"/>
              <a:t>szállító (tank-) </a:t>
            </a:r>
            <a:r>
              <a:rPr lang="hu-HU" i="1" dirty="0" smtClean="0"/>
              <a:t>hajók: olaj, gáz, vegyi anyagok</a:t>
            </a:r>
          </a:p>
          <a:p>
            <a:pPr marL="285750" indent="-285750">
              <a:buFontTx/>
              <a:buChar char="-"/>
            </a:pPr>
            <a:r>
              <a:rPr lang="hu-HU" i="1" dirty="0"/>
              <a:t>szárazáru szállító </a:t>
            </a:r>
            <a:r>
              <a:rPr lang="hu-HU" i="1" dirty="0" smtClean="0"/>
              <a:t>hajók</a:t>
            </a:r>
          </a:p>
          <a:p>
            <a:pPr marL="285750" indent="-285750">
              <a:buFontTx/>
              <a:buChar char="-"/>
            </a:pPr>
            <a:r>
              <a:rPr lang="hu-HU" i="1" dirty="0"/>
              <a:t>ömlesztett rakományszállító </a:t>
            </a:r>
            <a:r>
              <a:rPr lang="hu-HU" i="1" dirty="0" smtClean="0"/>
              <a:t>hajók</a:t>
            </a:r>
          </a:p>
          <a:p>
            <a:pPr marL="285750" indent="-285750">
              <a:buFontTx/>
              <a:buChar char="-"/>
            </a:pPr>
            <a:r>
              <a:rPr lang="hu-HU" i="1" dirty="0"/>
              <a:t>darabáru-szállító hajók </a:t>
            </a:r>
            <a:endParaRPr lang="hu-HU" i="1" dirty="0" smtClean="0"/>
          </a:p>
          <a:p>
            <a:pPr marL="285750" indent="-285750">
              <a:buFontTx/>
              <a:buChar char="-"/>
            </a:pPr>
            <a:r>
              <a:rPr lang="hu-HU" i="1" dirty="0"/>
              <a:t>kombinált áruszállító hajók </a:t>
            </a:r>
            <a:endParaRPr lang="hu-HU" i="1" dirty="0" smtClean="0"/>
          </a:p>
          <a:p>
            <a:pPr marL="285750" indent="-285750">
              <a:buFontTx/>
              <a:buChar char="-"/>
            </a:pPr>
            <a:endParaRPr lang="hu-HU" i="1" dirty="0" smtClean="0"/>
          </a:p>
          <a:p>
            <a:endParaRPr lang="hu-HU" i="1" dirty="0" smtClean="0"/>
          </a:p>
          <a:p>
            <a:endParaRPr lang="hu-HU" dirty="0"/>
          </a:p>
        </p:txBody>
      </p:sp>
      <p:sp>
        <p:nvSpPr>
          <p:cNvPr id="5" name="Folyamatábra: Előírt feldolgozás 4"/>
          <p:cNvSpPr/>
          <p:nvPr/>
        </p:nvSpPr>
        <p:spPr>
          <a:xfrm>
            <a:off x="242454" y="3958149"/>
            <a:ext cx="5140036" cy="2171526"/>
          </a:xfrm>
          <a:prstGeom prst="flowChartPredefinedProcess">
            <a:avLst/>
          </a:prstGeom>
          <a:solidFill>
            <a:srgbClr val="FFFF00"/>
          </a:solidFill>
          <a:ln>
            <a:solidFill>
              <a:srgbClr val="F980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300" b="1" dirty="0" smtClean="0">
                <a:solidFill>
                  <a:srgbClr val="F98007"/>
                </a:solidFill>
              </a:rPr>
              <a:t>HŰTŐHAJÓ:</a:t>
            </a:r>
          </a:p>
          <a:p>
            <a:pPr algn="ctr"/>
            <a:r>
              <a:rPr lang="hu-HU" dirty="0" smtClean="0">
                <a:solidFill>
                  <a:srgbClr val="F98007"/>
                </a:solidFill>
              </a:rPr>
              <a:t>megfelelő </a:t>
            </a:r>
            <a:r>
              <a:rPr lang="hu-HU" dirty="0">
                <a:solidFill>
                  <a:srgbClr val="F98007"/>
                </a:solidFill>
              </a:rPr>
              <a:t>hőmérsékletet és levegő páratartalmat biztosítanak a könnyen romló élelmiszerek (például hús, gyümölcs, hal) hosszabb ideig tartó szállításához</a:t>
            </a:r>
          </a:p>
        </p:txBody>
      </p:sp>
      <p:pic>
        <p:nvPicPr>
          <p:cNvPr id="6" name="Kép 5" descr="Description Good Food Display - NCI Visuals Onlin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195" y="3727730"/>
            <a:ext cx="3178751" cy="2632363"/>
          </a:xfrm>
          <a:prstGeom prst="rect">
            <a:avLst/>
          </a:prstGeom>
        </p:spPr>
      </p:pic>
      <p:sp>
        <p:nvSpPr>
          <p:cNvPr id="7" name="Tekercs függőlegesen 6"/>
          <p:cNvSpPr/>
          <p:nvPr/>
        </p:nvSpPr>
        <p:spPr>
          <a:xfrm>
            <a:off x="9102437" y="1676400"/>
            <a:ext cx="2881745" cy="4683693"/>
          </a:xfrm>
          <a:prstGeom prst="vertic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b="1" dirty="0" smtClean="0">
                <a:solidFill>
                  <a:srgbClr val="F98007"/>
                </a:solidFill>
              </a:rPr>
              <a:t>FOLYAMI – TENGERI</a:t>
            </a:r>
          </a:p>
          <a:p>
            <a:pPr algn="ctr"/>
            <a:r>
              <a:rPr lang="hu-HU" sz="2200" b="1" dirty="0" smtClean="0">
                <a:solidFill>
                  <a:srgbClr val="F98007"/>
                </a:solidFill>
              </a:rPr>
              <a:t>HAJÓ</a:t>
            </a:r>
          </a:p>
          <a:p>
            <a:pPr marL="342900" indent="-342900" algn="ctr">
              <a:buFontTx/>
              <a:buChar char="-"/>
            </a:pPr>
            <a:r>
              <a:rPr lang="hu-HU" sz="2000" dirty="0" smtClean="0">
                <a:solidFill>
                  <a:srgbClr val="FF3300"/>
                </a:solidFill>
              </a:rPr>
              <a:t>alkalmas </a:t>
            </a:r>
            <a:r>
              <a:rPr lang="hu-HU" sz="2000" dirty="0">
                <a:solidFill>
                  <a:srgbClr val="FF3300"/>
                </a:solidFill>
              </a:rPr>
              <a:t>folyami és tengeri </a:t>
            </a:r>
            <a:r>
              <a:rPr lang="hu-HU" sz="2000" dirty="0" smtClean="0">
                <a:solidFill>
                  <a:srgbClr val="FF3300"/>
                </a:solidFill>
              </a:rPr>
              <a:t>szállításra </a:t>
            </a:r>
          </a:p>
          <a:p>
            <a:pPr algn="ctr"/>
            <a:r>
              <a:rPr lang="hu-HU" sz="2000" dirty="0" smtClean="0">
                <a:solidFill>
                  <a:srgbClr val="FF3300"/>
                </a:solidFill>
              </a:rPr>
              <a:t>- </a:t>
            </a:r>
            <a:r>
              <a:rPr lang="hu-HU" sz="2000" dirty="0">
                <a:solidFill>
                  <a:srgbClr val="FF3300"/>
                </a:solidFill>
              </a:rPr>
              <a:t>a kis mélységű tengeri kikötőkben is a rakparthoz tudnak </a:t>
            </a:r>
            <a:r>
              <a:rPr lang="hu-HU" sz="2000" dirty="0" smtClean="0">
                <a:solidFill>
                  <a:srgbClr val="FF3300"/>
                </a:solidFill>
              </a:rPr>
              <a:t>állni</a:t>
            </a:r>
            <a:endParaRPr lang="hu-HU" sz="2000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21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File:Tupolev Tu-154.jpg - Wikipedia, the free encyclo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200" y="261435"/>
            <a:ext cx="3224691" cy="2149256"/>
          </a:xfrm>
          <a:prstGeom prst="rect">
            <a:avLst/>
          </a:prstGeom>
        </p:spPr>
      </p:pic>
      <p:sp>
        <p:nvSpPr>
          <p:cNvPr id="3" name="Lekerekített téglalapbuborék 2"/>
          <p:cNvSpPr/>
          <p:nvPr/>
        </p:nvSpPr>
        <p:spPr>
          <a:xfrm>
            <a:off x="346364" y="345463"/>
            <a:ext cx="5153891" cy="1981200"/>
          </a:xfrm>
          <a:prstGeom prst="wedgeRoundRectCallout">
            <a:avLst>
              <a:gd name="adj1" fmla="val 87769"/>
              <a:gd name="adj2" fmla="val 262"/>
              <a:gd name="adj3" fmla="val 16667"/>
            </a:avLst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/>
              <a:t>LÉGI ÁRUSZÁLLÍTÁS</a:t>
            </a:r>
          </a:p>
          <a:p>
            <a:pPr algn="ctr"/>
            <a:r>
              <a:rPr lang="hu-HU" dirty="0"/>
              <a:t>kis mennyiségű, tömegegységre nagy értékű árukat </a:t>
            </a:r>
            <a:r>
              <a:rPr lang="hu-HU" dirty="0" smtClean="0"/>
              <a:t>nagy </a:t>
            </a:r>
            <a:r>
              <a:rPr lang="hu-HU" dirty="0"/>
              <a:t>távolságra, sürgősen eljuttatni</a:t>
            </a:r>
            <a:endParaRPr lang="hu-HU" sz="3600" dirty="0"/>
          </a:p>
        </p:txBody>
      </p:sp>
      <p:pic>
        <p:nvPicPr>
          <p:cNvPr id="5" name="Kép 4" descr="Free vector graphic: Tick, Ok, Check, Correct, Okay - Free Image on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" y="3614658"/>
            <a:ext cx="1604818" cy="1722521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33899126"/>
              </p:ext>
            </p:extLst>
          </p:nvPr>
        </p:nvGraphicFramePr>
        <p:xfrm>
          <a:off x="1840345" y="2410691"/>
          <a:ext cx="8128000" cy="4406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Kép 6" descr="letter &lt;strong&gt;X&lt;/strong&gt; | Flickr - Photo Sharing!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345" y="3614658"/>
            <a:ext cx="1711036" cy="159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34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ni-nke.hu/images/uni-nke-logo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287"/>
            <a:ext cx="3034145" cy="151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6668086" y="487066"/>
            <a:ext cx="48199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Közszolgálati Logisztika - NKE közös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modul</a:t>
            </a:r>
          </a:p>
          <a:p>
            <a:pPr algn="r"/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314575" y="1346726"/>
            <a:ext cx="464127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KÖTELEZŐ IRODALOM</a:t>
            </a:r>
          </a:p>
          <a:p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193010" y="2247146"/>
            <a:ext cx="12309780" cy="4801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Könyv: A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logisztika alapjai és közszolgálati kapcsolódásai,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aspektusai 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Szerkesztette: Lakatos Péter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Studia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universitatis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communia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Sorozatszerkesztő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Hautzinger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Zoltán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Dialóg Campus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Kiadó,  Budapest, 2018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://akfi-dl.uni-nke.hu/szakmai_kiadvanyok/index.php?search=/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Logisztika%20a%20k%C3%B6zszolg%C3%A1latban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Jegyzet: Logisztika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közszolgálatban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Szerkesztette: Lakatos Péter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Studia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universitatis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communia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Sorozatszerkesztő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Hautzinger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Zoltán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Dialóg Campus Kiadó,  Budapest,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://akfi-dl.uni-nke.hu/szakmai_kiadvanyok/index.php?search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=</a:t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</a:b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A%20logisztika%20alapjai%20%C3%A9s%20k%C3%B6zszolg%C3%A1lati%20kapcsol%C3%B3d%C3%A1sai,%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20aspektusai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Szerzők: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Lakatos Péter (I.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rész);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Potóczki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György (II.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rész); Szászi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Gábor (III.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rész); Németh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Gyula (IV.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rész);</a:t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Horváth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Zoltán (V. rész)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/>
              <a:t>	</a:t>
            </a:r>
            <a:endParaRPr lang="hu-HU" dirty="0" smtClean="0"/>
          </a:p>
          <a:p>
            <a:r>
              <a:rPr lang="hu-HU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1615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28108" y="5874327"/>
            <a:ext cx="6747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LÉGI ÁRUSZÁLLÍTÁS JÁRMŰVEI</a:t>
            </a:r>
            <a:endParaRPr lang="hu-HU" sz="3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38124051"/>
              </p:ext>
            </p:extLst>
          </p:nvPr>
        </p:nvGraphicFramePr>
        <p:xfrm>
          <a:off x="2032000" y="1828800"/>
          <a:ext cx="7458362" cy="4045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Kép 3" descr="Description Feyenoord &lt;strong&gt;Helicopter&lt;/strong&gt; 03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381" y="401781"/>
            <a:ext cx="2701637" cy="1801091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32509" y="235527"/>
            <a:ext cx="61929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F98007"/>
                </a:solidFill>
              </a:rPr>
              <a:t>az utasforgalomból </a:t>
            </a:r>
            <a:r>
              <a:rPr lang="hu-HU" sz="2400" dirty="0" smtClean="0">
                <a:solidFill>
                  <a:srgbClr val="F98007"/>
                </a:solidFill>
              </a:rPr>
              <a:t>kivont személyszállító gépek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F98007"/>
                </a:solidFill>
              </a:rPr>
              <a:t>személy- és áruszállításra egyaránt alkalmas </a:t>
            </a:r>
            <a:r>
              <a:rPr lang="hu-HU" sz="2400" dirty="0" smtClean="0">
                <a:solidFill>
                  <a:srgbClr val="F98007"/>
                </a:solidFill>
              </a:rPr>
              <a:t>repülőgépek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F98007"/>
                </a:solidFill>
              </a:rPr>
              <a:t>áruszállító repülőgépek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9351818" y="4225636"/>
            <a:ext cx="2646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FF9966"/>
                </a:solidFill>
              </a:rPr>
              <a:t>HELIKOPTEREK</a:t>
            </a:r>
            <a:endParaRPr lang="hu-HU" sz="2800" b="1" dirty="0">
              <a:solidFill>
                <a:srgbClr val="FF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39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sővezetékes szállítás – Wikipé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35" y="4566804"/>
            <a:ext cx="3322781" cy="1752600"/>
          </a:xfrm>
          <a:prstGeom prst="rect">
            <a:avLst/>
          </a:prstGeom>
        </p:spPr>
      </p:pic>
      <p:sp>
        <p:nvSpPr>
          <p:cNvPr id="3" name="Tekercs vízszintesen 2"/>
          <p:cNvSpPr/>
          <p:nvPr/>
        </p:nvSpPr>
        <p:spPr>
          <a:xfrm>
            <a:off x="377535" y="1108364"/>
            <a:ext cx="3394364" cy="25076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CSŐVEZETÉKES ÁRUSZÁLLÍTÁS</a:t>
            </a:r>
            <a:endParaRPr lang="hu-H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44208027"/>
              </p:ext>
            </p:extLst>
          </p:nvPr>
        </p:nvGraphicFramePr>
        <p:xfrm>
          <a:off x="4064000" y="76122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51371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056131"/>
              </p:ext>
            </p:extLst>
          </p:nvPr>
        </p:nvGraphicFramePr>
        <p:xfrm>
          <a:off x="581891" y="193736"/>
          <a:ext cx="7511011" cy="51816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1294">
                  <a:extLst>
                    <a:ext uri="{9D8B030D-6E8A-4147-A177-3AD203B41FA5}">
                      <a16:colId xmlns:a16="http://schemas.microsoft.com/office/drawing/2014/main" val="2447563521"/>
                    </a:ext>
                  </a:extLst>
                </a:gridCol>
                <a:gridCol w="1468888">
                  <a:extLst>
                    <a:ext uri="{9D8B030D-6E8A-4147-A177-3AD203B41FA5}">
                      <a16:colId xmlns:a16="http://schemas.microsoft.com/office/drawing/2014/main" val="2478036824"/>
                    </a:ext>
                  </a:extLst>
                </a:gridCol>
                <a:gridCol w="1367212">
                  <a:extLst>
                    <a:ext uri="{9D8B030D-6E8A-4147-A177-3AD203B41FA5}">
                      <a16:colId xmlns:a16="http://schemas.microsoft.com/office/drawing/2014/main" val="3435881086"/>
                    </a:ext>
                  </a:extLst>
                </a:gridCol>
                <a:gridCol w="1342333">
                  <a:extLst>
                    <a:ext uri="{9D8B030D-6E8A-4147-A177-3AD203B41FA5}">
                      <a16:colId xmlns:a16="http://schemas.microsoft.com/office/drawing/2014/main" val="1942186328"/>
                    </a:ext>
                  </a:extLst>
                </a:gridCol>
                <a:gridCol w="1911284">
                  <a:extLst>
                    <a:ext uri="{9D8B030D-6E8A-4147-A177-3AD203B41FA5}">
                      <a16:colId xmlns:a16="http://schemas.microsoft.com/office/drawing/2014/main" val="148636357"/>
                    </a:ext>
                  </a:extLst>
                </a:gridCol>
              </a:tblGrid>
              <a:tr h="38264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u-HU" sz="1000" dirty="0">
                          <a:effectLst/>
                        </a:rPr>
                        <a:t>Kombinált szállítási rendszerek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9962379"/>
                  </a:ext>
                </a:extLst>
              </a:tr>
              <a:tr h="11997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u-HU" sz="1000">
                          <a:effectLst/>
                        </a:rPr>
                        <a:t>Konténeres szállítási rendszer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u-HU" sz="1000">
                          <a:effectLst/>
                        </a:rPr>
                        <a:t>Tágabb értelemben vett huckepack szállítási rendszerek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252875"/>
                  </a:ext>
                </a:extLst>
              </a:tr>
              <a:tr h="3826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u-HU" sz="1000">
                          <a:effectLst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u-HU" sz="1000">
                          <a:effectLst/>
                        </a:rPr>
                        <a:t>Közúti/vasúti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u-HU" sz="1000">
                          <a:effectLst/>
                        </a:rPr>
                        <a:t>Közúti/vízi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u-HU" sz="1000" dirty="0">
                          <a:effectLst/>
                        </a:rPr>
                        <a:t>Vasúti/vízi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u-HU" sz="1000">
                          <a:effectLst/>
                        </a:rPr>
                        <a:t>Folyami/tengeri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174552922"/>
                  </a:ext>
                </a:extLst>
              </a:tr>
              <a:tr h="20168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u-HU" sz="1000">
                          <a:effectLst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u-HU" sz="1000">
                          <a:effectLst/>
                        </a:rPr>
                        <a:t>Szűken értelmezett huckpack szállítási rendszer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u-HU" sz="1000">
                          <a:effectLst/>
                        </a:rPr>
                        <a:t>Ro-Ro (Roll on Roll off) rendszerek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u-HU" sz="1000">
                          <a:effectLst/>
                        </a:rPr>
                        <a:t>Ro-Ro (Roll on Roll off) rendszerek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u-HU" sz="1000">
                          <a:effectLst/>
                        </a:rPr>
                        <a:t>Si-So </a:t>
                      </a:r>
                      <a:endParaRPr lang="hu-HU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u-HU" sz="1000">
                          <a:effectLst/>
                        </a:rPr>
                        <a:t>(Swim in- Swim out) rendszerek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730377893"/>
                  </a:ext>
                </a:extLst>
              </a:tr>
              <a:tr h="11997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u-HU" sz="1000">
                          <a:effectLst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u-HU" sz="1000">
                          <a:effectLst/>
                        </a:rPr>
                        <a:t>Bimodális szállítási rendszer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u-HU" sz="1000">
                          <a:effectLst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u-HU" sz="1000">
                          <a:effectLst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u-HU" sz="1000" dirty="0">
                          <a:effectLst/>
                        </a:rPr>
                        <a:t> 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735876163"/>
                  </a:ext>
                </a:extLst>
              </a:tr>
            </a:tbl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928255" y="5915891"/>
            <a:ext cx="62899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i="1" dirty="0"/>
              <a:t>A kombinált szállítási rendszerek főbb csoportjai. Forrás: Benkő J.: Logisztikai rendszerek. LOKA, Gödöllő, 2017. </a:t>
            </a:r>
          </a:p>
          <a:p>
            <a:endParaRPr lang="hu-HU" dirty="0"/>
          </a:p>
        </p:txBody>
      </p:sp>
      <p:pic>
        <p:nvPicPr>
          <p:cNvPr id="4" name="Kép 3" descr="Public Domain Clip Art Image | &lt;strong&gt;Business&lt;/strong&gt; people silhouettes | ID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863" y="193736"/>
            <a:ext cx="2368391" cy="3082864"/>
          </a:xfrm>
          <a:prstGeom prst="rect">
            <a:avLst/>
          </a:prstGeom>
        </p:spPr>
      </p:pic>
      <p:sp>
        <p:nvSpPr>
          <p:cNvPr id="5" name="Lekerekített téglalap 4"/>
          <p:cNvSpPr/>
          <p:nvPr/>
        </p:nvSpPr>
        <p:spPr>
          <a:xfrm>
            <a:off x="8978109" y="3442853"/>
            <a:ext cx="2272145" cy="65116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SZERZŐDÉS</a:t>
            </a:r>
            <a:endParaRPr lang="hu-HU" dirty="0"/>
          </a:p>
        </p:txBody>
      </p:sp>
      <p:sp>
        <p:nvSpPr>
          <p:cNvPr id="6" name="Lekerekített téglalap 5"/>
          <p:cNvSpPr/>
          <p:nvPr/>
        </p:nvSpPr>
        <p:spPr>
          <a:xfrm>
            <a:off x="8978108" y="4350326"/>
            <a:ext cx="2272145" cy="65116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SZÁLLÍTÁSI LÁNC</a:t>
            </a:r>
            <a:endParaRPr lang="hu-HU" dirty="0"/>
          </a:p>
        </p:txBody>
      </p:sp>
      <p:sp>
        <p:nvSpPr>
          <p:cNvPr id="7" name="Lekerekített téglalap 6"/>
          <p:cNvSpPr/>
          <p:nvPr/>
        </p:nvSpPr>
        <p:spPr>
          <a:xfrm>
            <a:off x="8300720" y="5181598"/>
            <a:ext cx="3669607" cy="1629912"/>
          </a:xfrm>
          <a:prstGeom prst="roundRect">
            <a:avLst/>
          </a:prstGeom>
          <a:solidFill>
            <a:srgbClr val="A162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KÖRNYEZETSZENNYEZÉS CSÖKKENTÉSE</a:t>
            </a:r>
          </a:p>
          <a:p>
            <a:pPr algn="ctr"/>
            <a:r>
              <a:rPr lang="hu-HU" dirty="0" smtClean="0"/>
              <a:t>KEDVEZŐBB ENERGIAFELHASZNÁLÁS</a:t>
            </a:r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7408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95082940"/>
              </p:ext>
            </p:extLst>
          </p:nvPr>
        </p:nvGraphicFramePr>
        <p:xfrm>
          <a:off x="715817" y="737340"/>
          <a:ext cx="10185546" cy="2994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2556164" y="91009"/>
            <a:ext cx="7245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rgbClr val="EE5C7F"/>
                </a:solidFill>
              </a:rPr>
              <a:t>KOMBINÁLT SZÁLLÍTÁSI RENDSZEREK</a:t>
            </a:r>
            <a:endParaRPr lang="hu-HU" sz="3600" b="1" dirty="0">
              <a:solidFill>
                <a:srgbClr val="EE5C7F"/>
              </a:solidFill>
            </a:endParaRPr>
          </a:p>
        </p:txBody>
      </p:sp>
      <p:pic>
        <p:nvPicPr>
          <p:cNvPr id="5" name="Kép 4" descr="1-14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63" y="4141617"/>
            <a:ext cx="6046500" cy="271638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Átellenes sarkain kerekített téglalap 5"/>
          <p:cNvSpPr/>
          <p:nvPr/>
        </p:nvSpPr>
        <p:spPr>
          <a:xfrm>
            <a:off x="6705600" y="4350327"/>
            <a:ext cx="5195455" cy="1967346"/>
          </a:xfrm>
          <a:prstGeom prst="round2Diag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100" dirty="0">
                <a:solidFill>
                  <a:srgbClr val="EE5C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 2011-es közlekedéspolitikai fehér könyve célul tűzte ki, hogy 2030-ra a 300 km-nél hosszabb távolságú közúti árufuvarozás 30%-át, 2050-re pedig 50%-át más közlekedési módoknak (például vasút, vízi út) kell </a:t>
            </a:r>
            <a:r>
              <a:rPr lang="hu-HU" sz="2100" dirty="0" smtClean="0">
                <a:solidFill>
                  <a:srgbClr val="EE5C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átvállalnia</a:t>
            </a:r>
            <a:endParaRPr lang="hu-HU" sz="2100" dirty="0">
              <a:solidFill>
                <a:srgbClr val="EE5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-242456" y="3625457"/>
            <a:ext cx="5491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hu-HU" sz="1500" dirty="0"/>
              <a:t>Az áruszállítási teljesítmények várható növekedése </a:t>
            </a:r>
            <a:endParaRPr lang="hu-HU" sz="1500" b="1" dirty="0"/>
          </a:p>
          <a:p>
            <a:pPr algn="r"/>
            <a:r>
              <a:rPr lang="hu-HU" sz="1500" dirty="0"/>
              <a:t>közlekedési módonként az EU27-ben 2030-ig</a:t>
            </a:r>
            <a:endParaRPr lang="hu-HU" sz="1500" b="1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1557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évtábla 1"/>
          <p:cNvSpPr/>
          <p:nvPr/>
        </p:nvSpPr>
        <p:spPr>
          <a:xfrm>
            <a:off x="609601" y="415636"/>
            <a:ext cx="3920836" cy="1911928"/>
          </a:xfrm>
          <a:prstGeom prst="plaqu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solidFill>
                  <a:srgbClr val="FF0000"/>
                </a:solidFill>
              </a:rPr>
              <a:t>EKÁER</a:t>
            </a:r>
          </a:p>
          <a:p>
            <a:pPr algn="ctr"/>
            <a:r>
              <a:rPr lang="hu-HU" sz="2400" dirty="0">
                <a:solidFill>
                  <a:srgbClr val="FF0000"/>
                </a:solidFill>
              </a:rPr>
              <a:t>2015.01.01-től 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5278582" y="415636"/>
            <a:ext cx="573578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u="sng" dirty="0">
                <a:solidFill>
                  <a:srgbClr val="C00000"/>
                </a:solidFill>
              </a:rPr>
              <a:t>A rendszer céljai a NAV weboldala </a:t>
            </a:r>
            <a:r>
              <a:rPr lang="hu-HU" sz="2200" b="1" u="sng" dirty="0" smtClean="0">
                <a:solidFill>
                  <a:srgbClr val="C00000"/>
                </a:solidFill>
              </a:rPr>
              <a:t>alapján: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dirty="0"/>
              <a:t>Az áruk valós útvonalának nyomon </a:t>
            </a:r>
            <a:r>
              <a:rPr lang="hu-HU" dirty="0" smtClean="0"/>
              <a:t>követese</a:t>
            </a:r>
            <a:endParaRPr lang="hu-H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dirty="0"/>
              <a:t>Közteherviselés biztosítása árubeszerzés / értékesítés </a:t>
            </a:r>
            <a:r>
              <a:rPr lang="hu-HU" dirty="0" smtClean="0"/>
              <a:t>során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Magyarországon ne kerülhessen forgalomba olyan áru, mely előzetesen nem került a Nemzeti Adó- és Vámhivatal (NAV) </a:t>
            </a:r>
            <a:r>
              <a:rPr lang="hu-HU" dirty="0" smtClean="0"/>
              <a:t>nyilvántartásába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845127" y="2770909"/>
            <a:ext cx="1098665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 bejelentési </a:t>
            </a:r>
            <a:r>
              <a:rPr lang="hu-HU" sz="2400" dirty="0"/>
              <a:t>kötelezettség alóli mentesség </a:t>
            </a:r>
            <a:r>
              <a:rPr lang="hu-HU" sz="2400" dirty="0" smtClean="0"/>
              <a:t>csoportjai:</a:t>
            </a:r>
          </a:p>
          <a:p>
            <a:endParaRPr lang="hu-HU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Gyűjtő </a:t>
            </a:r>
            <a:r>
              <a:rPr lang="hu-HU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fuvarok esetén: </a:t>
            </a:r>
            <a:r>
              <a:rPr lang="hu-H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 kockázatos termékek tömege a 2500 kg-ot vagy az adó nélküli értéke a 2 millió forintot nem haladja </a:t>
            </a:r>
            <a:r>
              <a:rPr lang="hu-HU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meg; </a:t>
            </a:r>
            <a:r>
              <a:rPr lang="hu-H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kockázatos élelmiszer tömege a 200 kg-ot vagy az adó nélküli ellenértéke a 250 000 forintot nem haladja </a:t>
            </a:r>
            <a:r>
              <a:rPr lang="hu-HU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hu-HU" sz="20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000" i="1" dirty="0">
                <a:solidFill>
                  <a:srgbClr val="EE5C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 kell bejelenteni a jövedéki törvény szerinti alkoholterméket, sört, bort, pezsgőt, köztes alkoholterméket, </a:t>
            </a:r>
            <a:r>
              <a:rPr lang="hu-HU" sz="2000" i="1" dirty="0" smtClean="0">
                <a:solidFill>
                  <a:srgbClr val="EE5C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dohánygyártmányt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hu-HU" sz="2000" i="1" dirty="0" smtClean="0">
              <a:solidFill>
                <a:srgbClr val="EE5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000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egyes nemzetbiztonsági, közegészségügyi, katasztrófavédelmi feladatokat ellátó gépjárművekkel történő közúti fuvarozási tevékenységet</a:t>
            </a:r>
            <a:endParaRPr lang="hu-HU" sz="2000" i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7936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97382" y="1330037"/>
            <a:ext cx="55141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AJÁNLOTT IRODALOM</a:t>
            </a:r>
            <a:endParaRPr lang="hu-H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986089" y="2607024"/>
            <a:ext cx="10649069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solidFill>
                  <a:srgbClr val="222222"/>
                </a:solidFill>
                <a:latin typeface="Times New Roman" panose="02020603050405020304" pitchFamily="18" charset="0"/>
              </a:rPr>
              <a:t>Földesi Péter [2006]: </a:t>
            </a:r>
            <a:r>
              <a:rPr lang="hu-HU" sz="2400" b="1" i="1" dirty="0">
                <a:solidFill>
                  <a:srgbClr val="222222"/>
                </a:solidFill>
                <a:latin typeface="Times New Roman" panose="02020603050405020304" pitchFamily="18" charset="0"/>
              </a:rPr>
              <a:t>Logisztika I-II</a:t>
            </a:r>
            <a:r>
              <a:rPr lang="hu-HU" sz="2400" b="1" i="1" dirty="0" smtClean="0">
                <a:solidFill>
                  <a:srgbClr val="222222"/>
                </a:solidFill>
                <a:latin typeface="Times New Roman" panose="02020603050405020304" pitchFamily="18" charset="0"/>
              </a:rPr>
              <a:t>.</a:t>
            </a:r>
          </a:p>
          <a:p>
            <a:endParaRPr lang="hu-HU" sz="2400" i="1" dirty="0">
              <a:solidFill>
                <a:srgbClr val="222222"/>
              </a:solidFill>
              <a:latin typeface="Times New Roman" panose="02020603050405020304" pitchFamily="18" charset="0"/>
            </a:endParaRPr>
          </a:p>
          <a:p>
            <a:r>
              <a:rPr lang="hu-HU" sz="2400" i="1" dirty="0">
                <a:solidFill>
                  <a:srgbClr val="222222"/>
                </a:solidFill>
                <a:latin typeface="Times New Roman" panose="02020603050405020304" pitchFamily="18" charset="0"/>
              </a:rPr>
              <a:t>		</a:t>
            </a:r>
            <a:r>
              <a:rPr lang="hu-HU" sz="2400" i="1" dirty="0">
                <a:solidFill>
                  <a:srgbClr val="222222"/>
                </a:solidFill>
                <a:latin typeface="Times New Roman" panose="02020603050405020304" pitchFamily="18" charset="0"/>
                <a:hlinkClick r:id="rId2"/>
              </a:rPr>
              <a:t>http://</a:t>
            </a:r>
            <a:r>
              <a:rPr lang="hu-HU" sz="2400" i="1" dirty="0" smtClean="0">
                <a:solidFill>
                  <a:srgbClr val="222222"/>
                </a:solidFill>
                <a:latin typeface="Times New Roman" panose="02020603050405020304" pitchFamily="18" charset="0"/>
                <a:hlinkClick r:id="rId2"/>
              </a:rPr>
              <a:t>vili.pmmf.hu/portal/documents/19217/19797/Logisztika_I-II.pdf</a:t>
            </a:r>
            <a:endParaRPr lang="hu-HU" sz="2400" i="1" dirty="0" smtClean="0">
              <a:solidFill>
                <a:srgbClr val="222222"/>
              </a:solidFill>
              <a:latin typeface="Times New Roman" panose="02020603050405020304" pitchFamily="18" charset="0"/>
            </a:endParaRPr>
          </a:p>
          <a:p>
            <a:endParaRPr lang="hu-HU" sz="2400" i="1" dirty="0" smtClean="0">
              <a:solidFill>
                <a:srgbClr val="222222"/>
              </a:solidFill>
              <a:latin typeface="Times New Roman" panose="02020603050405020304" pitchFamily="18" charset="0"/>
            </a:endParaRPr>
          </a:p>
          <a:p>
            <a:endParaRPr lang="hu-HU" sz="2400" i="1" dirty="0">
              <a:solidFill>
                <a:srgbClr val="222222"/>
              </a:solidFill>
              <a:latin typeface="Times New Roman" panose="02020603050405020304" pitchFamily="18" charset="0"/>
            </a:endParaRPr>
          </a:p>
          <a:p>
            <a:r>
              <a:rPr lang="hu-HU" sz="2400" b="1" dirty="0"/>
              <a:t>Szegedi Zoltán, </a:t>
            </a:r>
            <a:r>
              <a:rPr lang="hu-HU" sz="2400" b="1" dirty="0" err="1"/>
              <a:t>Prezenszki</a:t>
            </a:r>
            <a:r>
              <a:rPr lang="hu-HU" sz="2400" b="1" dirty="0"/>
              <a:t> József [2017]: </a:t>
            </a:r>
            <a:r>
              <a:rPr lang="hu-HU" sz="2400" b="1" i="1" dirty="0" smtClean="0"/>
              <a:t>Logisztikamenedzsment</a:t>
            </a:r>
            <a:r>
              <a:rPr lang="hu-HU" sz="2400" i="1" dirty="0" smtClean="0"/>
              <a:t>,</a:t>
            </a:r>
          </a:p>
          <a:p>
            <a:r>
              <a:rPr lang="hu-HU" sz="2400" i="1" dirty="0" smtClean="0"/>
              <a:t>Ötödik </a:t>
            </a:r>
            <a:r>
              <a:rPr lang="hu-HU" sz="2400" i="1" dirty="0"/>
              <a:t>E-</a:t>
            </a:r>
            <a:r>
              <a:rPr lang="hu-HU" sz="2400" i="1" dirty="0" err="1"/>
              <a:t>könyvkénti</a:t>
            </a:r>
            <a:r>
              <a:rPr lang="hu-HU" sz="2400" i="1" dirty="0"/>
              <a:t> kiadás a negyedik átdolgozott, bővített kiadás </a:t>
            </a:r>
            <a:r>
              <a:rPr lang="hu-HU" sz="2400" i="1" dirty="0" smtClean="0"/>
              <a:t>alapján</a:t>
            </a:r>
            <a:r>
              <a:rPr lang="hu-HU" sz="2400" dirty="0" smtClean="0"/>
              <a:t>,</a:t>
            </a:r>
          </a:p>
          <a:p>
            <a:r>
              <a:rPr lang="hu-HU" sz="2400" dirty="0" smtClean="0"/>
              <a:t>Kossuth </a:t>
            </a:r>
            <a:r>
              <a:rPr lang="hu-HU" sz="2400" dirty="0"/>
              <a:t>Kiadó [e-könyv] </a:t>
            </a:r>
            <a:endParaRPr lang="hu-HU" sz="2400" dirty="0"/>
          </a:p>
        </p:txBody>
      </p:sp>
      <p:pic>
        <p:nvPicPr>
          <p:cNvPr id="5" name="Picture 2" descr="http://uni-nke.hu/images/uni-nke-logo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287"/>
            <a:ext cx="3034145" cy="151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7372041" y="222185"/>
            <a:ext cx="48199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Közszolgálati Logisztika - NKE közös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modul</a:t>
            </a:r>
          </a:p>
          <a:p>
            <a:pPr algn="r"/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069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72837" y="152401"/>
            <a:ext cx="10681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solidFill>
                  <a:schemeClr val="bg1"/>
                </a:solidFill>
              </a:rPr>
              <a:t>SZÁLLÍTÁS – ÁRUSZÁLLÍTÁSI RENDSZEREK</a:t>
            </a:r>
            <a:endParaRPr lang="hu-HU" sz="3600" dirty="0">
              <a:solidFill>
                <a:schemeClr val="bg1"/>
              </a:solidFill>
            </a:endParaRPr>
          </a:p>
        </p:txBody>
      </p:sp>
      <p:sp>
        <p:nvSpPr>
          <p:cNvPr id="3" name="Átellenes sarkain kerekített téglalap 2"/>
          <p:cNvSpPr/>
          <p:nvPr/>
        </p:nvSpPr>
        <p:spPr>
          <a:xfrm>
            <a:off x="540328" y="841875"/>
            <a:ext cx="3505200" cy="188747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solidFill>
                  <a:srgbClr val="002060"/>
                </a:solidFill>
              </a:rPr>
              <a:t>KÖZLEKEDÉS</a:t>
            </a:r>
            <a:endParaRPr lang="hu-HU" sz="3200" b="1" dirty="0">
              <a:solidFill>
                <a:srgbClr val="002060"/>
              </a:solidFill>
            </a:endParaRPr>
          </a:p>
        </p:txBody>
      </p:sp>
      <p:sp>
        <p:nvSpPr>
          <p:cNvPr id="4" name="Vágott nyíl jobbra 3"/>
          <p:cNvSpPr/>
          <p:nvPr/>
        </p:nvSpPr>
        <p:spPr>
          <a:xfrm>
            <a:off x="4752108" y="1508519"/>
            <a:ext cx="1219200" cy="554182"/>
          </a:xfrm>
          <a:prstGeom prst="notch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6483928" y="1370111"/>
            <a:ext cx="4668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Áruk és személyek szállítása különböző műszaki eszközökkel</a:t>
            </a:r>
            <a:endParaRPr lang="hu-HU" sz="2400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11071260"/>
              </p:ext>
            </p:extLst>
          </p:nvPr>
        </p:nvGraphicFramePr>
        <p:xfrm>
          <a:off x="540328" y="2729345"/>
          <a:ext cx="4271819" cy="384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118555090"/>
              </p:ext>
            </p:extLst>
          </p:nvPr>
        </p:nvGraphicFramePr>
        <p:xfrm>
          <a:off x="6082146" y="2322263"/>
          <a:ext cx="5934364" cy="4254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" name="Kép 8" descr="Budapesti Helyiérdekű &lt;strong&gt;Vasút&lt;/strong&gt; – Wikipédia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074" y="2820032"/>
            <a:ext cx="2272145" cy="1704109"/>
          </a:xfrm>
          <a:prstGeom prst="rect">
            <a:avLst/>
          </a:prstGeom>
        </p:spPr>
      </p:pic>
      <p:pic>
        <p:nvPicPr>
          <p:cNvPr id="10" name="Kép 9" descr="Új &lt;strong&gt;hajó&lt;/strong&gt; születhet a Szőke Tiszából + FOTÓK : Szeged Ma ...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514" y="5059167"/>
            <a:ext cx="2465264" cy="123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2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Átellenes sarkain kerekített téglalap 1"/>
          <p:cNvSpPr/>
          <p:nvPr/>
        </p:nvSpPr>
        <p:spPr>
          <a:xfrm>
            <a:off x="489528" y="963861"/>
            <a:ext cx="3505200" cy="1887470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solidFill>
                  <a:srgbClr val="002060"/>
                </a:solidFill>
              </a:rPr>
              <a:t>KÖZLEKEDÉS</a:t>
            </a:r>
            <a:endParaRPr lang="hu-HU" sz="3200" b="1" dirty="0">
              <a:solidFill>
                <a:srgbClr val="002060"/>
              </a:solidFill>
            </a:endParaRPr>
          </a:p>
        </p:txBody>
      </p:sp>
      <p:pic>
        <p:nvPicPr>
          <p:cNvPr id="3" name="Kép 2" descr="&lt;strong&gt;háziállat&lt;/strong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275" y="1898362"/>
            <a:ext cx="2366816" cy="1786946"/>
          </a:xfrm>
          <a:prstGeom prst="rect">
            <a:avLst/>
          </a:prstGeom>
        </p:spPr>
      </p:pic>
      <p:pic>
        <p:nvPicPr>
          <p:cNvPr id="4" name="Kép 3" descr="&lt;strong&gt;villamos energia&lt;/strong&gt; előállítása, átalakítása és szállítása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963" y="129885"/>
            <a:ext cx="4740564" cy="3555423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4629727" y="267146"/>
            <a:ext cx="2590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B050"/>
                </a:solidFill>
              </a:rPr>
              <a:t>ANYAGI ESZKÖZÖK</a:t>
            </a:r>
          </a:p>
          <a:p>
            <a:pPr algn="ctr"/>
            <a:endParaRPr lang="hu-HU" sz="2000" b="1" dirty="0" smtClean="0">
              <a:solidFill>
                <a:srgbClr val="00B050"/>
              </a:solidFill>
            </a:endParaRPr>
          </a:p>
          <a:p>
            <a:pPr algn="ctr"/>
            <a:r>
              <a:rPr lang="hu-HU" sz="2000" b="1" dirty="0" smtClean="0">
                <a:solidFill>
                  <a:srgbClr val="00B050"/>
                </a:solidFill>
              </a:rPr>
              <a:t>JAVAK</a:t>
            </a:r>
          </a:p>
          <a:p>
            <a:pPr algn="ctr"/>
            <a:endParaRPr lang="hu-HU" sz="2000" b="1" dirty="0" smtClean="0">
              <a:solidFill>
                <a:srgbClr val="00B050"/>
              </a:solidFill>
            </a:endParaRPr>
          </a:p>
          <a:p>
            <a:pPr algn="ctr"/>
            <a:r>
              <a:rPr lang="hu-HU" sz="2000" b="1" dirty="0" smtClean="0">
                <a:solidFill>
                  <a:srgbClr val="00B050"/>
                </a:solidFill>
              </a:rPr>
              <a:t>ENERGIA</a:t>
            </a:r>
            <a:endParaRPr lang="hu-HU" sz="2000" b="1" dirty="0">
              <a:solidFill>
                <a:srgbClr val="00B05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97346" y="4156364"/>
            <a:ext cx="11520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„a</a:t>
            </a:r>
            <a:r>
              <a:rPr lang="hu-HU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közlekedés személyek és dolgok szabályszerűen ismétlődő tömeges helyváltoztatása, amely technikai eszközök igénybevételével, a társadalom szükségletei alapján, termelőmunka révén valósul </a:t>
            </a:r>
            <a:r>
              <a:rPr lang="hu-HU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meg”</a:t>
            </a:r>
            <a:endParaRPr lang="hu-HU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697346" y="5140036"/>
            <a:ext cx="11349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„a </a:t>
            </a:r>
            <a:r>
              <a:rPr lang="hu-HU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közlekedés személyek, dolgok helyváltoztatása, illetve a helyváltoztatás feltételeinek megteremtésére és fenntartására szolgáló sajátos szervezetek, speciális technikai eszközök és berendezések </a:t>
            </a:r>
            <a:r>
              <a:rPr lang="hu-HU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összessége”</a:t>
            </a:r>
            <a:endParaRPr lang="hu-H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762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301987" y="2899865"/>
            <a:ext cx="4759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hu-HU" sz="2400" b="1" i="1" dirty="0">
                <a:solidFill>
                  <a:srgbClr val="FF0000"/>
                </a:solidFill>
              </a:rPr>
              <a:t>A közlekedés terméke a szállítás</a:t>
            </a:r>
          </a:p>
          <a:p>
            <a:endParaRPr lang="hu-HU" dirty="0"/>
          </a:p>
        </p:txBody>
      </p:sp>
      <p:pic>
        <p:nvPicPr>
          <p:cNvPr id="3" name="Kép 2" descr="&lt;strong&gt;István&lt;/strong&gt; &lt;strong&gt;Széchenyi&lt;/strong&gt;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56" y="235290"/>
            <a:ext cx="2258291" cy="2592315"/>
          </a:xfrm>
          <a:prstGeom prst="rect">
            <a:avLst/>
          </a:prstGeom>
        </p:spPr>
      </p:pic>
      <p:sp>
        <p:nvSpPr>
          <p:cNvPr id="5" name="Sávnyíl 4"/>
          <p:cNvSpPr/>
          <p:nvPr/>
        </p:nvSpPr>
        <p:spPr>
          <a:xfrm>
            <a:off x="6104952" y="1057410"/>
            <a:ext cx="1537855" cy="429491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6" name="Kép 5" descr="orangesdms - Red Blood Cells - R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559" y="181814"/>
            <a:ext cx="3692202" cy="2078182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7206495" y="2608917"/>
            <a:ext cx="5389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„közlekedés </a:t>
            </a:r>
            <a:r>
              <a:rPr lang="hu-HU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ország </a:t>
            </a:r>
            <a:r>
              <a:rPr lang="hu-HU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vérkeringése”</a:t>
            </a:r>
            <a:endParaRPr lang="hu-HU" sz="2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llipszis 7"/>
          <p:cNvSpPr/>
          <p:nvPr/>
        </p:nvSpPr>
        <p:spPr>
          <a:xfrm>
            <a:off x="253218" y="872197"/>
            <a:ext cx="2461847" cy="1730326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rgbClr val="C00000"/>
                </a:solidFill>
              </a:rPr>
              <a:t>SZÁLLÍTÁS</a:t>
            </a:r>
            <a:endParaRPr lang="hu-HU" sz="2800" dirty="0">
              <a:solidFill>
                <a:srgbClr val="C00000"/>
              </a:solidFill>
            </a:endParaRPr>
          </a:p>
        </p:txBody>
      </p:sp>
      <p:sp>
        <p:nvSpPr>
          <p:cNvPr id="9" name="Lefelé nyíl 8"/>
          <p:cNvSpPr/>
          <p:nvPr/>
        </p:nvSpPr>
        <p:spPr>
          <a:xfrm>
            <a:off x="1041009" y="3066757"/>
            <a:ext cx="872197" cy="226489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478301" y="5669280"/>
            <a:ext cx="8989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C00000"/>
                </a:solidFill>
              </a:rPr>
              <a:t>„dolgoknak, illetve személyeknek és dolgoknak olyan helyváltoztatása, amely sajátos szervezetek közreműködésével valósul meg”</a:t>
            </a:r>
            <a:endParaRPr lang="hu-HU" sz="20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Toth Tundi\AppData\Local\Microsoft\Windows\Temporary Internet Files\Content.IE5\CYL6196J\150px-Kecskemét_Eas-x_teherkocsi_2010-08-2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38311" y="3442380"/>
            <a:ext cx="2597700" cy="1956934"/>
          </a:xfrm>
          <a:prstGeom prst="rect">
            <a:avLst/>
          </a:prstGeom>
          <a:noFill/>
        </p:spPr>
      </p:pic>
      <p:sp>
        <p:nvSpPr>
          <p:cNvPr id="12" name="Szövegdoboz 11"/>
          <p:cNvSpPr txBox="1"/>
          <p:nvPr/>
        </p:nvSpPr>
        <p:spPr>
          <a:xfrm>
            <a:off x="7893092" y="4125407"/>
            <a:ext cx="406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 a jármű üresen halad, az csak közlekedik</a:t>
            </a:r>
            <a:endParaRPr lang="hu-HU" sz="20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Szaggatott nyíl jobbra 12"/>
          <p:cNvSpPr/>
          <p:nvPr/>
        </p:nvSpPr>
        <p:spPr>
          <a:xfrm>
            <a:off x="6611815" y="4135902"/>
            <a:ext cx="1181686" cy="506437"/>
          </a:xfrm>
          <a:prstGeom prst="strip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8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3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5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4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5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/>
      <p:bldP spid="8" grpId="0" animBg="1"/>
      <p:bldP spid="9" grpId="0" animBg="1"/>
      <p:bldP spid="10" grpId="0"/>
      <p:bldP spid="12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498622" y="1169832"/>
          <a:ext cx="557862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1237957" y="239151"/>
            <a:ext cx="3685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002060"/>
                </a:solidFill>
              </a:rPr>
              <a:t>ÁRUSZÁLLÍTÁS</a:t>
            </a:r>
            <a:endParaRPr lang="hu-HU" sz="2400" b="1" dirty="0">
              <a:solidFill>
                <a:srgbClr val="002060"/>
              </a:solidFill>
            </a:endParaRPr>
          </a:p>
        </p:txBody>
      </p:sp>
      <p:sp>
        <p:nvSpPr>
          <p:cNvPr id="4" name="Kanyar felfelé 3"/>
          <p:cNvSpPr/>
          <p:nvPr/>
        </p:nvSpPr>
        <p:spPr>
          <a:xfrm>
            <a:off x="5430129" y="1434905"/>
            <a:ext cx="2785403" cy="1139483"/>
          </a:xfrm>
          <a:prstGeom prst="bent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6443003" y="379828"/>
            <a:ext cx="4656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F98007"/>
                </a:solidFill>
              </a:rPr>
              <a:t>adott térség népességének és GDP-jének nagysága és szerkezete befolyásolja</a:t>
            </a:r>
            <a:endParaRPr lang="hu-HU" sz="2000" b="1" dirty="0">
              <a:solidFill>
                <a:srgbClr val="F98007"/>
              </a:solidFill>
            </a:endParaRPr>
          </a:p>
        </p:txBody>
      </p:sp>
      <p:sp>
        <p:nvSpPr>
          <p:cNvPr id="6" name="Ellipszis feliratnak 5"/>
          <p:cNvSpPr/>
          <p:nvPr/>
        </p:nvSpPr>
        <p:spPr>
          <a:xfrm>
            <a:off x="7638757" y="3221502"/>
            <a:ext cx="3924886" cy="1969476"/>
          </a:xfrm>
          <a:prstGeom prst="wedgeEllipseCallout">
            <a:avLst>
              <a:gd name="adj1" fmla="val -55600"/>
              <a:gd name="adj2" fmla="val 746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/>
              <a:t>származtatott keresletű szolgáltatás</a:t>
            </a:r>
            <a:endParaRPr lang="hu-HU" sz="2000" b="1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/>
        </p:nvGraphicFramePr>
        <p:xfrm>
          <a:off x="661183" y="0"/>
          <a:ext cx="6485204" cy="5711471"/>
        </p:xfrm>
        <a:graphic>
          <a:graphicData uri="http://schemas.openxmlformats.org/drawingml/2006/table">
            <a:tbl>
              <a:tblPr/>
              <a:tblGrid>
                <a:gridCol w="1008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3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58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58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2689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 b="1" dirty="0">
                          <a:latin typeface="Arial"/>
                          <a:ea typeface="Times New Roman"/>
                          <a:cs typeface="Times New Roman"/>
                        </a:rPr>
                        <a:t>Áruszállítás összesen (2001–2016)</a:t>
                      </a:r>
                      <a:endParaRPr lang="hu-HU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100">
                        <a:latin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100">
                        <a:latin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100" dirty="0">
                        <a:latin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22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Év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Szállított áruk tömege, ezer tonna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>
                          <a:latin typeface="Arial"/>
                          <a:ea typeface="Times New Roman"/>
                          <a:cs typeface="Times New Roman"/>
                        </a:rPr>
                        <a:t>Ebből:</a:t>
                      </a:r>
                      <a:endParaRPr lang="hu-HU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076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vasúti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közúti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vízi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csővezetékes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6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2001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207 043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50 117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129 935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2 903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24 064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6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2002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293 845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50 370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217 099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3 006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23 360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6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2003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291 227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50 612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214 390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2 105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24 107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6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2004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297 581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51 726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213 339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7 356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25 142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6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2005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314 032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50 850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228 935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8 413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25 818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96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2006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338 642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54 705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250 801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7 327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25 793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96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2007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331 518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53 983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243 299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8 410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25 809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96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2008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343 954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51 542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258 380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8 829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25 189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96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2009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303 079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42 277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229 809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7 744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23 232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96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2010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280 021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45 794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199 848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9 952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24 410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96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2011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268 501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47 424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182 840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7 175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31 050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96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2012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249 679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46 884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165 514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8 135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29 140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96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2013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255 109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49 085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169 210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7 857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28 949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96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2014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280 976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50 593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193 112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7 825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29 438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96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2015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283 926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50 333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198 743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8 163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26 666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96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latin typeface="Arial"/>
                          <a:ea typeface="Times New Roman"/>
                          <a:cs typeface="Times New Roman"/>
                        </a:rPr>
                        <a:t>2016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solidFill>
                            <a:srgbClr val="0000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285 009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solidFill>
                            <a:srgbClr val="0000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49 849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solidFill>
                            <a:srgbClr val="0000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197 233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>
                          <a:solidFill>
                            <a:srgbClr val="0000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8 224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9"/>
                      </a:pPr>
                      <a:r>
                        <a:rPr lang="hu-HU" sz="800" dirty="0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</a:rPr>
                        <a:t>59</a:t>
                      </a: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323556" y="5992837"/>
            <a:ext cx="7090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Árufuvarozási teljesítmények alakulása </a:t>
            </a:r>
            <a:r>
              <a:rPr lang="hu-HU" sz="1400" dirty="0" smtClean="0"/>
              <a:t>Forrás: KSH, </a:t>
            </a:r>
            <a:r>
              <a:rPr lang="hu-HU" sz="1400" u="sng" dirty="0" smtClean="0">
                <a:hlinkClick r:id="rId2"/>
              </a:rPr>
              <a:t>http://www.ksh.hu/docs/hun/xstadat/xstadat_eves/i_odmv003.html</a:t>
            </a:r>
            <a:endParaRPr lang="hu-HU" sz="1400" dirty="0"/>
          </a:p>
        </p:txBody>
      </p:sp>
      <p:sp>
        <p:nvSpPr>
          <p:cNvPr id="4" name="Folyamatábra: Másik feldolgozás 3"/>
          <p:cNvSpPr/>
          <p:nvPr/>
        </p:nvSpPr>
        <p:spPr>
          <a:xfrm>
            <a:off x="8201464" y="239152"/>
            <a:ext cx="3319976" cy="1561514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i="1" dirty="0" smtClean="0"/>
              <a:t>2016: 285 millió tonna teljesítmény</a:t>
            </a:r>
            <a:endParaRPr lang="hu-HU" sz="2400" b="1" i="1" dirty="0"/>
          </a:p>
        </p:txBody>
      </p:sp>
      <p:sp>
        <p:nvSpPr>
          <p:cNvPr id="5" name="Szalagnyíl jobbra 4"/>
          <p:cNvSpPr/>
          <p:nvPr/>
        </p:nvSpPr>
        <p:spPr>
          <a:xfrm>
            <a:off x="7948246" y="2096087"/>
            <a:ext cx="1012874" cy="1448972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6" name="Folyamatábra: Lyukszalag 5"/>
          <p:cNvSpPr/>
          <p:nvPr/>
        </p:nvSpPr>
        <p:spPr>
          <a:xfrm>
            <a:off x="9453489" y="2110154"/>
            <a:ext cx="2363373" cy="1941341"/>
          </a:xfrm>
          <a:prstGeom prst="flowChartPunchedTap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0070C0"/>
                </a:solidFill>
              </a:rPr>
              <a:t>70% : közút</a:t>
            </a:r>
          </a:p>
          <a:p>
            <a:pPr algn="ctr"/>
            <a:r>
              <a:rPr lang="hu-HU" b="1" dirty="0" smtClean="0">
                <a:solidFill>
                  <a:srgbClr val="0070C0"/>
                </a:solidFill>
              </a:rPr>
              <a:t>17% : vasút</a:t>
            </a:r>
          </a:p>
          <a:p>
            <a:pPr algn="ctr"/>
            <a:r>
              <a:rPr lang="hu-HU" b="1" dirty="0" smtClean="0">
                <a:solidFill>
                  <a:srgbClr val="0070C0"/>
                </a:solidFill>
              </a:rPr>
              <a:t>10% : csővezetékes</a:t>
            </a:r>
          </a:p>
          <a:p>
            <a:pPr algn="ctr"/>
            <a:r>
              <a:rPr lang="hu-HU" b="1" dirty="0" smtClean="0">
                <a:solidFill>
                  <a:srgbClr val="0070C0"/>
                </a:solidFill>
              </a:rPr>
              <a:t>3% : vízi</a:t>
            </a:r>
            <a:endParaRPr lang="hu-HU" b="1" dirty="0">
              <a:solidFill>
                <a:srgbClr val="0070C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7807570" y="4318782"/>
            <a:ext cx="4384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C00000"/>
                </a:solidFill>
              </a:rPr>
              <a:t>Növekedési trend a közúti </a:t>
            </a:r>
            <a:r>
              <a:rPr lang="hu-HU" sz="2000" b="1" dirty="0" err="1" smtClean="0">
                <a:solidFill>
                  <a:srgbClr val="C00000"/>
                </a:solidFill>
              </a:rPr>
              <a:t>alágazatban</a:t>
            </a:r>
            <a:r>
              <a:rPr lang="hu-HU" sz="2000" b="1" dirty="0" smtClean="0">
                <a:solidFill>
                  <a:srgbClr val="C00000"/>
                </a:solidFill>
              </a:rPr>
              <a:t> </a:t>
            </a:r>
            <a:endParaRPr lang="hu-HU" sz="2000" b="1" dirty="0">
              <a:solidFill>
                <a:srgbClr val="C00000"/>
              </a:solidFill>
            </a:endParaRPr>
          </a:p>
        </p:txBody>
      </p:sp>
      <p:pic>
        <p:nvPicPr>
          <p:cNvPr id="2049" name="Picture 1" descr="C:\Users\Toth Tundi\AppData\Local\Microsoft\Windows\Temporary Internet Files\Content.IE5\UBIXQYOS\Put%20%20za%20Slankamen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3840" y="4779264"/>
            <a:ext cx="4045712" cy="1748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603716" y="309491"/>
          <a:ext cx="9172136" cy="5359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1758461" y="5750004"/>
            <a:ext cx="87360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</a:rPr>
              <a:t>Árufuvarozási teljesítmények alakulása - Saját szerkesztés</a:t>
            </a:r>
            <a:br>
              <a:rPr lang="hu-HU" sz="2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</a:rPr>
              <a:t>Forrás: KSH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1316</Words>
  <Application>Microsoft Office PowerPoint</Application>
  <PresentationFormat>Szélesvásznú</PresentationFormat>
  <Paragraphs>335</Paragraphs>
  <Slides>24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Times New Roman</vt:lpstr>
      <vt:lpstr>Wingdings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Tündérke</dc:creator>
  <cp:lastModifiedBy>Tündérke</cp:lastModifiedBy>
  <cp:revision>76</cp:revision>
  <dcterms:created xsi:type="dcterms:W3CDTF">2017-08-30T04:35:15Z</dcterms:created>
  <dcterms:modified xsi:type="dcterms:W3CDTF">2018-07-31T16:01:41Z</dcterms:modified>
</cp:coreProperties>
</file>