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00" r:id="rId2"/>
  </p:sldMasterIdLst>
  <p:notesMasterIdLst>
    <p:notesMasterId r:id="rId3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4" r:id="rId11"/>
    <p:sldId id="284" r:id="rId12"/>
    <p:sldId id="285" r:id="rId13"/>
    <p:sldId id="295" r:id="rId14"/>
    <p:sldId id="287" r:id="rId15"/>
    <p:sldId id="288" r:id="rId16"/>
    <p:sldId id="289" r:id="rId17"/>
    <p:sldId id="290" r:id="rId18"/>
    <p:sldId id="291" r:id="rId19"/>
    <p:sldId id="292" r:id="rId20"/>
    <p:sldId id="266" r:id="rId21"/>
    <p:sldId id="267" r:id="rId22"/>
    <p:sldId id="268" r:id="rId23"/>
    <p:sldId id="269" r:id="rId24"/>
    <p:sldId id="293" r:id="rId25"/>
    <p:sldId id="272" r:id="rId26"/>
    <p:sldId id="274" r:id="rId27"/>
    <p:sldId id="280" r:id="rId28"/>
    <p:sldId id="283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3A88F-7568-429F-9440-08737BF973C9}" type="doc">
      <dgm:prSet loTypeId="urn:microsoft.com/office/officeart/2005/8/layout/default#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hu-HU"/>
        </a:p>
      </dgm:t>
    </dgm:pt>
    <dgm:pt modelId="{70B5CDC0-3936-40F0-97AE-F818D6E1BF37}">
      <dgm:prSet phldrT="[Szöveg]"/>
      <dgm:spPr/>
      <dgm:t>
        <a:bodyPr/>
        <a:lstStyle/>
        <a:p>
          <a:r>
            <a:rPr lang="hu-HU" b="1" dirty="0">
              <a:solidFill>
                <a:srgbClr val="003366"/>
              </a:solidFill>
            </a:rPr>
            <a:t>SZÁLLÍTÁSI</a:t>
          </a:r>
        </a:p>
      </dgm:t>
    </dgm:pt>
    <dgm:pt modelId="{6544A502-8525-4E56-A9A4-336703592E22}" type="parTrans" cxnId="{6B220917-B24C-44E7-9967-1C36D6336576}">
      <dgm:prSet/>
      <dgm:spPr/>
      <dgm:t>
        <a:bodyPr/>
        <a:lstStyle/>
        <a:p>
          <a:endParaRPr lang="hu-HU"/>
        </a:p>
      </dgm:t>
    </dgm:pt>
    <dgm:pt modelId="{5F27B0BD-20FC-4C69-879A-8A63FFB65351}" type="sibTrans" cxnId="{6B220917-B24C-44E7-9967-1C36D6336576}">
      <dgm:prSet/>
      <dgm:spPr/>
      <dgm:t>
        <a:bodyPr/>
        <a:lstStyle/>
        <a:p>
          <a:endParaRPr lang="hu-HU"/>
        </a:p>
      </dgm:t>
    </dgm:pt>
    <dgm:pt modelId="{F0AC6189-BFEE-4F69-A37F-1D998373528B}">
      <dgm:prSet phldrT="[Szöveg]"/>
      <dgm:spPr/>
      <dgm:t>
        <a:bodyPr/>
        <a:lstStyle/>
        <a:p>
          <a:r>
            <a:rPr lang="hu-HU" b="1" dirty="0">
              <a:solidFill>
                <a:srgbClr val="003366"/>
              </a:solidFill>
            </a:rPr>
            <a:t>LÉGI SZÁLLÍTÁSI</a:t>
          </a:r>
        </a:p>
      </dgm:t>
    </dgm:pt>
    <dgm:pt modelId="{FED11198-55D5-4D8F-95A5-52EBA47DD938}" type="parTrans" cxnId="{BA8F968C-C86E-43D8-A3C3-4FE22AC63AD8}">
      <dgm:prSet/>
      <dgm:spPr/>
      <dgm:t>
        <a:bodyPr/>
        <a:lstStyle/>
        <a:p>
          <a:endParaRPr lang="hu-HU"/>
        </a:p>
      </dgm:t>
    </dgm:pt>
    <dgm:pt modelId="{C285CBC9-AEA7-450C-9797-3F73DFA85A06}" type="sibTrans" cxnId="{BA8F968C-C86E-43D8-A3C3-4FE22AC63AD8}">
      <dgm:prSet/>
      <dgm:spPr/>
      <dgm:t>
        <a:bodyPr/>
        <a:lstStyle/>
        <a:p>
          <a:endParaRPr lang="hu-HU"/>
        </a:p>
      </dgm:t>
    </dgm:pt>
    <dgm:pt modelId="{58DF7D96-0AE2-4250-858D-70826145A01D}">
      <dgm:prSet phldrT="[Szöveg]"/>
      <dgm:spPr/>
      <dgm:t>
        <a:bodyPr/>
        <a:lstStyle/>
        <a:p>
          <a:r>
            <a:rPr lang="hu-HU" b="1" dirty="0">
              <a:solidFill>
                <a:srgbClr val="003366"/>
              </a:solidFill>
            </a:rPr>
            <a:t>KÜLDEMÉNYSZÁLLÍTÁSI</a:t>
          </a:r>
        </a:p>
      </dgm:t>
    </dgm:pt>
    <dgm:pt modelId="{7F586D5D-8161-4DF2-BCD5-B342FD1765D1}" type="parTrans" cxnId="{1BF0D244-D108-46B0-99AE-F0CA7FB171A8}">
      <dgm:prSet/>
      <dgm:spPr/>
      <dgm:t>
        <a:bodyPr/>
        <a:lstStyle/>
        <a:p>
          <a:endParaRPr lang="hu-HU"/>
        </a:p>
      </dgm:t>
    </dgm:pt>
    <dgm:pt modelId="{54850FAB-617C-4E34-81B3-44C8B3781685}" type="sibTrans" cxnId="{1BF0D244-D108-46B0-99AE-F0CA7FB171A8}">
      <dgm:prSet/>
      <dgm:spPr/>
      <dgm:t>
        <a:bodyPr/>
        <a:lstStyle/>
        <a:p>
          <a:endParaRPr lang="hu-HU"/>
        </a:p>
      </dgm:t>
    </dgm:pt>
    <dgm:pt modelId="{70F68BAD-C8CF-42D6-B748-A45475310259}">
      <dgm:prSet phldrT="[Szöveg]"/>
      <dgm:spPr/>
      <dgm:t>
        <a:bodyPr/>
        <a:lstStyle/>
        <a:p>
          <a:r>
            <a:rPr lang="hu-HU" b="1" dirty="0">
              <a:solidFill>
                <a:srgbClr val="003366"/>
              </a:solidFill>
            </a:rPr>
            <a:t>ELHELYEZÉSI</a:t>
          </a:r>
        </a:p>
      </dgm:t>
    </dgm:pt>
    <dgm:pt modelId="{BDEFA1B9-4244-48EE-ABFA-968234E6805D}" type="parTrans" cxnId="{361E1562-1B74-4487-B6E9-FAF31220DA2E}">
      <dgm:prSet/>
      <dgm:spPr/>
      <dgm:t>
        <a:bodyPr/>
        <a:lstStyle/>
        <a:p>
          <a:endParaRPr lang="hu-HU"/>
        </a:p>
      </dgm:t>
    </dgm:pt>
    <dgm:pt modelId="{F8A89784-EF30-4011-9631-1CD478D9C628}" type="sibTrans" cxnId="{361E1562-1B74-4487-B6E9-FAF31220DA2E}">
      <dgm:prSet/>
      <dgm:spPr/>
      <dgm:t>
        <a:bodyPr/>
        <a:lstStyle/>
        <a:p>
          <a:endParaRPr lang="hu-HU"/>
        </a:p>
      </dgm:t>
    </dgm:pt>
    <dgm:pt modelId="{8E564B03-D61B-4473-A1E2-73F7C9FBD213}">
      <dgm:prSet phldrT="[Szöveg]"/>
      <dgm:spPr/>
      <dgm:t>
        <a:bodyPr/>
        <a:lstStyle/>
        <a:p>
          <a:r>
            <a:rPr lang="hu-HU" b="1" dirty="0">
              <a:solidFill>
                <a:srgbClr val="003366"/>
              </a:solidFill>
            </a:rPr>
            <a:t>EGÉSZSÉGÜGYI</a:t>
          </a:r>
        </a:p>
      </dgm:t>
    </dgm:pt>
    <dgm:pt modelId="{4C3DAC58-EF5D-498D-8863-B132E68F238C}" type="parTrans" cxnId="{240CDB03-3929-4A05-9175-465D291BC5BD}">
      <dgm:prSet/>
      <dgm:spPr/>
      <dgm:t>
        <a:bodyPr/>
        <a:lstStyle/>
        <a:p>
          <a:endParaRPr lang="hu-HU"/>
        </a:p>
      </dgm:t>
    </dgm:pt>
    <dgm:pt modelId="{99799AF1-AEC2-47BF-9D95-CBD6D4331389}" type="sibTrans" cxnId="{240CDB03-3929-4A05-9175-465D291BC5BD}">
      <dgm:prSet/>
      <dgm:spPr/>
      <dgm:t>
        <a:bodyPr/>
        <a:lstStyle/>
        <a:p>
          <a:endParaRPr lang="hu-HU"/>
        </a:p>
      </dgm:t>
    </dgm:pt>
    <dgm:pt modelId="{133F4B82-7CD2-49D1-BCED-B4D4A9656B26}">
      <dgm:prSet/>
      <dgm:spPr/>
      <dgm:t>
        <a:bodyPr/>
        <a:lstStyle/>
        <a:p>
          <a:r>
            <a:rPr lang="hu-HU" b="1" dirty="0">
              <a:solidFill>
                <a:srgbClr val="003366"/>
              </a:solidFill>
            </a:rPr>
            <a:t>????????</a:t>
          </a:r>
        </a:p>
      </dgm:t>
    </dgm:pt>
    <dgm:pt modelId="{1186257B-6BE1-424D-8657-0943AF013E6C}" type="parTrans" cxnId="{310A6D39-2B82-4110-A30F-6D6DFF94C307}">
      <dgm:prSet/>
      <dgm:spPr/>
      <dgm:t>
        <a:bodyPr/>
        <a:lstStyle/>
        <a:p>
          <a:endParaRPr lang="hu-HU"/>
        </a:p>
      </dgm:t>
    </dgm:pt>
    <dgm:pt modelId="{2626ECC4-7136-4AB0-9DF7-3347634FBF2E}" type="sibTrans" cxnId="{310A6D39-2B82-4110-A30F-6D6DFF94C307}">
      <dgm:prSet/>
      <dgm:spPr/>
      <dgm:t>
        <a:bodyPr/>
        <a:lstStyle/>
        <a:p>
          <a:endParaRPr lang="hu-HU"/>
        </a:p>
      </dgm:t>
    </dgm:pt>
    <dgm:pt modelId="{C4A0E808-677F-4A10-A22D-02A558F5F384}" type="pres">
      <dgm:prSet presAssocID="{4F33A88F-7568-429F-9440-08737BF973C9}" presName="diagram" presStyleCnt="0">
        <dgm:presLayoutVars>
          <dgm:dir/>
          <dgm:resizeHandles val="exact"/>
        </dgm:presLayoutVars>
      </dgm:prSet>
      <dgm:spPr/>
    </dgm:pt>
    <dgm:pt modelId="{363CE028-B00C-4FFE-A331-9B2304DC62C2}" type="pres">
      <dgm:prSet presAssocID="{70B5CDC0-3936-40F0-97AE-F818D6E1BF37}" presName="node" presStyleLbl="node1" presStyleIdx="0" presStyleCnt="6">
        <dgm:presLayoutVars>
          <dgm:bulletEnabled val="1"/>
        </dgm:presLayoutVars>
      </dgm:prSet>
      <dgm:spPr/>
    </dgm:pt>
    <dgm:pt modelId="{055C799C-F75E-4847-A6A9-5ECA83F47EDA}" type="pres">
      <dgm:prSet presAssocID="{5F27B0BD-20FC-4C69-879A-8A63FFB65351}" presName="sibTrans" presStyleCnt="0"/>
      <dgm:spPr/>
    </dgm:pt>
    <dgm:pt modelId="{3014B4E5-AC4C-4B74-AC8C-80F107BC2E60}" type="pres">
      <dgm:prSet presAssocID="{F0AC6189-BFEE-4F69-A37F-1D998373528B}" presName="node" presStyleLbl="node1" presStyleIdx="1" presStyleCnt="6">
        <dgm:presLayoutVars>
          <dgm:bulletEnabled val="1"/>
        </dgm:presLayoutVars>
      </dgm:prSet>
      <dgm:spPr/>
    </dgm:pt>
    <dgm:pt modelId="{7A8306A7-0B7D-41A8-95CC-FAE374C4F790}" type="pres">
      <dgm:prSet presAssocID="{C285CBC9-AEA7-450C-9797-3F73DFA85A06}" presName="sibTrans" presStyleCnt="0"/>
      <dgm:spPr/>
    </dgm:pt>
    <dgm:pt modelId="{9D8E067F-53E0-4911-85CD-CB0E0C823504}" type="pres">
      <dgm:prSet presAssocID="{58DF7D96-0AE2-4250-858D-70826145A01D}" presName="node" presStyleLbl="node1" presStyleIdx="2" presStyleCnt="6">
        <dgm:presLayoutVars>
          <dgm:bulletEnabled val="1"/>
        </dgm:presLayoutVars>
      </dgm:prSet>
      <dgm:spPr/>
    </dgm:pt>
    <dgm:pt modelId="{9EB11F36-AD0A-4D10-A642-7FCA1BA063B1}" type="pres">
      <dgm:prSet presAssocID="{54850FAB-617C-4E34-81B3-44C8B3781685}" presName="sibTrans" presStyleCnt="0"/>
      <dgm:spPr/>
    </dgm:pt>
    <dgm:pt modelId="{DA45024C-3632-4887-9249-1AD844AA36F0}" type="pres">
      <dgm:prSet presAssocID="{133F4B82-7CD2-49D1-BCED-B4D4A9656B26}" presName="node" presStyleLbl="node1" presStyleIdx="3" presStyleCnt="6">
        <dgm:presLayoutVars>
          <dgm:bulletEnabled val="1"/>
        </dgm:presLayoutVars>
      </dgm:prSet>
      <dgm:spPr/>
    </dgm:pt>
    <dgm:pt modelId="{7198BAF6-56B0-4EB5-AC44-5E7D7E830CED}" type="pres">
      <dgm:prSet presAssocID="{2626ECC4-7136-4AB0-9DF7-3347634FBF2E}" presName="sibTrans" presStyleCnt="0"/>
      <dgm:spPr/>
    </dgm:pt>
    <dgm:pt modelId="{A11FF95E-55D1-4677-8C09-09FA6301C1BC}" type="pres">
      <dgm:prSet presAssocID="{70F68BAD-C8CF-42D6-B748-A45475310259}" presName="node" presStyleLbl="node1" presStyleIdx="4" presStyleCnt="6">
        <dgm:presLayoutVars>
          <dgm:bulletEnabled val="1"/>
        </dgm:presLayoutVars>
      </dgm:prSet>
      <dgm:spPr/>
    </dgm:pt>
    <dgm:pt modelId="{6164B4FD-AC20-4FAC-BC16-296D3526B8ED}" type="pres">
      <dgm:prSet presAssocID="{F8A89784-EF30-4011-9631-1CD478D9C628}" presName="sibTrans" presStyleCnt="0"/>
      <dgm:spPr/>
    </dgm:pt>
    <dgm:pt modelId="{5B0E62FC-B4FA-407F-8E8F-D3741CB2B12D}" type="pres">
      <dgm:prSet presAssocID="{8E564B03-D61B-4473-A1E2-73F7C9FBD213}" presName="node" presStyleLbl="node1" presStyleIdx="5" presStyleCnt="6" custLinFactNeighborX="-1984" custLinFactNeighborY="6650">
        <dgm:presLayoutVars>
          <dgm:bulletEnabled val="1"/>
        </dgm:presLayoutVars>
      </dgm:prSet>
      <dgm:spPr/>
    </dgm:pt>
  </dgm:ptLst>
  <dgm:cxnLst>
    <dgm:cxn modelId="{15FA0A03-814C-4801-8EAA-CE900C52CBF6}" type="presOf" srcId="{F0AC6189-BFEE-4F69-A37F-1D998373528B}" destId="{3014B4E5-AC4C-4B74-AC8C-80F107BC2E60}" srcOrd="0" destOrd="0" presId="urn:microsoft.com/office/officeart/2005/8/layout/default#3"/>
    <dgm:cxn modelId="{240CDB03-3929-4A05-9175-465D291BC5BD}" srcId="{4F33A88F-7568-429F-9440-08737BF973C9}" destId="{8E564B03-D61B-4473-A1E2-73F7C9FBD213}" srcOrd="5" destOrd="0" parTransId="{4C3DAC58-EF5D-498D-8863-B132E68F238C}" sibTransId="{99799AF1-AEC2-47BF-9D95-CBD6D4331389}"/>
    <dgm:cxn modelId="{6B220917-B24C-44E7-9967-1C36D6336576}" srcId="{4F33A88F-7568-429F-9440-08737BF973C9}" destId="{70B5CDC0-3936-40F0-97AE-F818D6E1BF37}" srcOrd="0" destOrd="0" parTransId="{6544A502-8525-4E56-A9A4-336703592E22}" sibTransId="{5F27B0BD-20FC-4C69-879A-8A63FFB65351}"/>
    <dgm:cxn modelId="{310A6D39-2B82-4110-A30F-6D6DFF94C307}" srcId="{4F33A88F-7568-429F-9440-08737BF973C9}" destId="{133F4B82-7CD2-49D1-BCED-B4D4A9656B26}" srcOrd="3" destOrd="0" parTransId="{1186257B-6BE1-424D-8657-0943AF013E6C}" sibTransId="{2626ECC4-7136-4AB0-9DF7-3347634FBF2E}"/>
    <dgm:cxn modelId="{361E1562-1B74-4487-B6E9-FAF31220DA2E}" srcId="{4F33A88F-7568-429F-9440-08737BF973C9}" destId="{70F68BAD-C8CF-42D6-B748-A45475310259}" srcOrd="4" destOrd="0" parTransId="{BDEFA1B9-4244-48EE-ABFA-968234E6805D}" sibTransId="{F8A89784-EF30-4011-9631-1CD478D9C628}"/>
    <dgm:cxn modelId="{1D5A7B43-6ECB-482E-89A4-A9A51F1F29BE}" type="presOf" srcId="{58DF7D96-0AE2-4250-858D-70826145A01D}" destId="{9D8E067F-53E0-4911-85CD-CB0E0C823504}" srcOrd="0" destOrd="0" presId="urn:microsoft.com/office/officeart/2005/8/layout/default#3"/>
    <dgm:cxn modelId="{5D2B9064-ECFC-4313-8175-150FBE17EA78}" type="presOf" srcId="{133F4B82-7CD2-49D1-BCED-B4D4A9656B26}" destId="{DA45024C-3632-4887-9249-1AD844AA36F0}" srcOrd="0" destOrd="0" presId="urn:microsoft.com/office/officeart/2005/8/layout/default#3"/>
    <dgm:cxn modelId="{1BF0D244-D108-46B0-99AE-F0CA7FB171A8}" srcId="{4F33A88F-7568-429F-9440-08737BF973C9}" destId="{58DF7D96-0AE2-4250-858D-70826145A01D}" srcOrd="2" destOrd="0" parTransId="{7F586D5D-8161-4DF2-BCD5-B342FD1765D1}" sibTransId="{54850FAB-617C-4E34-81B3-44C8B3781685}"/>
    <dgm:cxn modelId="{245BE144-78B5-4860-9072-E7B3C6C8AB90}" type="presOf" srcId="{8E564B03-D61B-4473-A1E2-73F7C9FBD213}" destId="{5B0E62FC-B4FA-407F-8E8F-D3741CB2B12D}" srcOrd="0" destOrd="0" presId="urn:microsoft.com/office/officeart/2005/8/layout/default#3"/>
    <dgm:cxn modelId="{3585034F-E2CE-4B50-B89D-48117E2EC2D3}" type="presOf" srcId="{4F33A88F-7568-429F-9440-08737BF973C9}" destId="{C4A0E808-677F-4A10-A22D-02A558F5F384}" srcOrd="0" destOrd="0" presId="urn:microsoft.com/office/officeart/2005/8/layout/default#3"/>
    <dgm:cxn modelId="{583A6777-14A9-4210-A6CA-A0E3E62CF701}" type="presOf" srcId="{70F68BAD-C8CF-42D6-B748-A45475310259}" destId="{A11FF95E-55D1-4677-8C09-09FA6301C1BC}" srcOrd="0" destOrd="0" presId="urn:microsoft.com/office/officeart/2005/8/layout/default#3"/>
    <dgm:cxn modelId="{345DF282-F07A-4106-84D0-C60B67AEA22C}" type="presOf" srcId="{70B5CDC0-3936-40F0-97AE-F818D6E1BF37}" destId="{363CE028-B00C-4FFE-A331-9B2304DC62C2}" srcOrd="0" destOrd="0" presId="urn:microsoft.com/office/officeart/2005/8/layout/default#3"/>
    <dgm:cxn modelId="{BA8F968C-C86E-43D8-A3C3-4FE22AC63AD8}" srcId="{4F33A88F-7568-429F-9440-08737BF973C9}" destId="{F0AC6189-BFEE-4F69-A37F-1D998373528B}" srcOrd="1" destOrd="0" parTransId="{FED11198-55D5-4D8F-95A5-52EBA47DD938}" sibTransId="{C285CBC9-AEA7-450C-9797-3F73DFA85A06}"/>
    <dgm:cxn modelId="{8538ABC5-7309-4E7A-90BF-169FA61105DB}" type="presParOf" srcId="{C4A0E808-677F-4A10-A22D-02A558F5F384}" destId="{363CE028-B00C-4FFE-A331-9B2304DC62C2}" srcOrd="0" destOrd="0" presId="urn:microsoft.com/office/officeart/2005/8/layout/default#3"/>
    <dgm:cxn modelId="{E6F2C9D2-A8E2-4899-AC8A-CB0C2D21B2F8}" type="presParOf" srcId="{C4A0E808-677F-4A10-A22D-02A558F5F384}" destId="{055C799C-F75E-4847-A6A9-5ECA83F47EDA}" srcOrd="1" destOrd="0" presId="urn:microsoft.com/office/officeart/2005/8/layout/default#3"/>
    <dgm:cxn modelId="{96A5CD6C-D9ED-42EC-8D9C-9D32E16CE9F3}" type="presParOf" srcId="{C4A0E808-677F-4A10-A22D-02A558F5F384}" destId="{3014B4E5-AC4C-4B74-AC8C-80F107BC2E60}" srcOrd="2" destOrd="0" presId="urn:microsoft.com/office/officeart/2005/8/layout/default#3"/>
    <dgm:cxn modelId="{7BB7EA5A-070E-4E51-B637-2147AB6CA553}" type="presParOf" srcId="{C4A0E808-677F-4A10-A22D-02A558F5F384}" destId="{7A8306A7-0B7D-41A8-95CC-FAE374C4F790}" srcOrd="3" destOrd="0" presId="urn:microsoft.com/office/officeart/2005/8/layout/default#3"/>
    <dgm:cxn modelId="{53388125-8622-40D6-8B84-32B9892E7A93}" type="presParOf" srcId="{C4A0E808-677F-4A10-A22D-02A558F5F384}" destId="{9D8E067F-53E0-4911-85CD-CB0E0C823504}" srcOrd="4" destOrd="0" presId="urn:microsoft.com/office/officeart/2005/8/layout/default#3"/>
    <dgm:cxn modelId="{2724B34C-69E5-4AE4-A6EC-2FEFE40F8FC3}" type="presParOf" srcId="{C4A0E808-677F-4A10-A22D-02A558F5F384}" destId="{9EB11F36-AD0A-4D10-A642-7FCA1BA063B1}" srcOrd="5" destOrd="0" presId="urn:microsoft.com/office/officeart/2005/8/layout/default#3"/>
    <dgm:cxn modelId="{A579E3C7-9D87-4F9A-8DEB-FBA30E211746}" type="presParOf" srcId="{C4A0E808-677F-4A10-A22D-02A558F5F384}" destId="{DA45024C-3632-4887-9249-1AD844AA36F0}" srcOrd="6" destOrd="0" presId="urn:microsoft.com/office/officeart/2005/8/layout/default#3"/>
    <dgm:cxn modelId="{D8C72ACA-189B-47A2-85B2-078983AD5FBD}" type="presParOf" srcId="{C4A0E808-677F-4A10-A22D-02A558F5F384}" destId="{7198BAF6-56B0-4EB5-AC44-5E7D7E830CED}" srcOrd="7" destOrd="0" presId="urn:microsoft.com/office/officeart/2005/8/layout/default#3"/>
    <dgm:cxn modelId="{30C8627A-3950-49C8-9B41-BE747F086A2D}" type="presParOf" srcId="{C4A0E808-677F-4A10-A22D-02A558F5F384}" destId="{A11FF95E-55D1-4677-8C09-09FA6301C1BC}" srcOrd="8" destOrd="0" presId="urn:microsoft.com/office/officeart/2005/8/layout/default#3"/>
    <dgm:cxn modelId="{56998AD6-1598-47F5-8B1B-D0E027C62F91}" type="presParOf" srcId="{C4A0E808-677F-4A10-A22D-02A558F5F384}" destId="{6164B4FD-AC20-4FAC-BC16-296D3526B8ED}" srcOrd="9" destOrd="0" presId="urn:microsoft.com/office/officeart/2005/8/layout/default#3"/>
    <dgm:cxn modelId="{A6D88A28-FBEB-481B-976B-6D9B25E0DD55}" type="presParOf" srcId="{C4A0E808-677F-4A10-A22D-02A558F5F384}" destId="{5B0E62FC-B4FA-407F-8E8F-D3741CB2B12D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CE028-B00C-4FFE-A331-9B2304DC62C2}">
      <dsp:nvSpPr>
        <dsp:cNvPr id="0" name=""/>
        <dsp:cNvSpPr/>
      </dsp:nvSpPr>
      <dsp:spPr>
        <a:xfrm>
          <a:off x="870687" y="358"/>
          <a:ext cx="2579556" cy="1547734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>
              <a:solidFill>
                <a:srgbClr val="003366"/>
              </a:solidFill>
            </a:rPr>
            <a:t>SZÁLLÍTÁSI</a:t>
          </a:r>
        </a:p>
      </dsp:txBody>
      <dsp:txXfrm>
        <a:off x="870687" y="358"/>
        <a:ext cx="2579556" cy="1547734"/>
      </dsp:txXfrm>
    </dsp:sp>
    <dsp:sp modelId="{3014B4E5-AC4C-4B74-AC8C-80F107BC2E60}">
      <dsp:nvSpPr>
        <dsp:cNvPr id="0" name=""/>
        <dsp:cNvSpPr/>
      </dsp:nvSpPr>
      <dsp:spPr>
        <a:xfrm>
          <a:off x="3708200" y="358"/>
          <a:ext cx="2579556" cy="1547734"/>
        </a:xfrm>
        <a:prstGeom prst="rect">
          <a:avLst/>
        </a:prstGeom>
        <a:solidFill>
          <a:schemeClr val="accent3">
            <a:shade val="50000"/>
            <a:hueOff val="89185"/>
            <a:satOff val="-1423"/>
            <a:lumOff val="137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>
              <a:solidFill>
                <a:srgbClr val="003366"/>
              </a:solidFill>
            </a:rPr>
            <a:t>LÉGI SZÁLLÍTÁSI</a:t>
          </a:r>
        </a:p>
      </dsp:txBody>
      <dsp:txXfrm>
        <a:off x="3708200" y="358"/>
        <a:ext cx="2579556" cy="1547734"/>
      </dsp:txXfrm>
    </dsp:sp>
    <dsp:sp modelId="{9D8E067F-53E0-4911-85CD-CB0E0C823504}">
      <dsp:nvSpPr>
        <dsp:cNvPr id="0" name=""/>
        <dsp:cNvSpPr/>
      </dsp:nvSpPr>
      <dsp:spPr>
        <a:xfrm>
          <a:off x="870687" y="1806047"/>
          <a:ext cx="2579556" cy="1547734"/>
        </a:xfrm>
        <a:prstGeom prst="rect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>
              <a:solidFill>
                <a:srgbClr val="003366"/>
              </a:solidFill>
            </a:rPr>
            <a:t>KÜLDEMÉNYSZÁLLÍTÁSI</a:t>
          </a:r>
        </a:p>
      </dsp:txBody>
      <dsp:txXfrm>
        <a:off x="870687" y="1806047"/>
        <a:ext cx="2579556" cy="1547734"/>
      </dsp:txXfrm>
    </dsp:sp>
    <dsp:sp modelId="{DA45024C-3632-4887-9249-1AD844AA36F0}">
      <dsp:nvSpPr>
        <dsp:cNvPr id="0" name=""/>
        <dsp:cNvSpPr/>
      </dsp:nvSpPr>
      <dsp:spPr>
        <a:xfrm>
          <a:off x="3708200" y="1806047"/>
          <a:ext cx="2579556" cy="1547734"/>
        </a:xfrm>
        <a:prstGeom prst="rect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>
              <a:solidFill>
                <a:srgbClr val="003366"/>
              </a:solidFill>
            </a:rPr>
            <a:t>????????</a:t>
          </a:r>
        </a:p>
      </dsp:txBody>
      <dsp:txXfrm>
        <a:off x="3708200" y="1806047"/>
        <a:ext cx="2579556" cy="1547734"/>
      </dsp:txXfrm>
    </dsp:sp>
    <dsp:sp modelId="{A11FF95E-55D1-4677-8C09-09FA6301C1BC}">
      <dsp:nvSpPr>
        <dsp:cNvPr id="0" name=""/>
        <dsp:cNvSpPr/>
      </dsp:nvSpPr>
      <dsp:spPr>
        <a:xfrm>
          <a:off x="870687" y="3611737"/>
          <a:ext cx="2579556" cy="1547734"/>
        </a:xfrm>
        <a:prstGeom prst="rect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>
              <a:solidFill>
                <a:srgbClr val="003366"/>
              </a:solidFill>
            </a:rPr>
            <a:t>ELHELYEZÉSI</a:t>
          </a:r>
        </a:p>
      </dsp:txBody>
      <dsp:txXfrm>
        <a:off x="870687" y="3611737"/>
        <a:ext cx="2579556" cy="1547734"/>
      </dsp:txXfrm>
    </dsp:sp>
    <dsp:sp modelId="{5B0E62FC-B4FA-407F-8E8F-D3741CB2B12D}">
      <dsp:nvSpPr>
        <dsp:cNvPr id="0" name=""/>
        <dsp:cNvSpPr/>
      </dsp:nvSpPr>
      <dsp:spPr>
        <a:xfrm>
          <a:off x="3657021" y="3612095"/>
          <a:ext cx="2579556" cy="1547734"/>
        </a:xfrm>
        <a:prstGeom prst="rect">
          <a:avLst/>
        </a:prstGeom>
        <a:solidFill>
          <a:schemeClr val="accent3">
            <a:shade val="50000"/>
            <a:hueOff val="89185"/>
            <a:satOff val="-1423"/>
            <a:lumOff val="137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>
              <a:solidFill>
                <a:srgbClr val="003366"/>
              </a:solidFill>
            </a:rPr>
            <a:t>EGÉSZSÉGÜGYI</a:t>
          </a:r>
        </a:p>
      </dsp:txBody>
      <dsp:txXfrm>
        <a:off x="3657021" y="3612095"/>
        <a:ext cx="2579556" cy="1547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D1085-0127-4E67-8474-C48D9B1294A1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9C0AB-0697-4C35-A3F5-99FA0FAD852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hu-HU" altLang="hu-HU"/>
              <a:t>Logisztikai vizsga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9DA2A48-66D0-4460-A422-E1F96BCB5DDD}" type="datetime1">
              <a:rPr lang="hu-HU" altLang="hu-HU" smtClean="0"/>
              <a:pPr/>
              <a:t>2019. 11. 17.</a:t>
            </a:fld>
            <a:endParaRPr lang="hu-HU" altLang="hu-HU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F46A2-74BB-4135-988C-2C0B181AF076}" type="slidenum">
              <a:rPr lang="hu-HU" altLang="hu-HU" smtClean="0"/>
              <a:pPr/>
              <a:t>12</a:t>
            </a:fld>
            <a:endParaRPr lang="hu-HU" altLang="hu-HU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413-22F2-42BC-BA96-319D1250A269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314-EB78-48A3-9896-5434329EBAE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413-22F2-42BC-BA96-319D1250A269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314-EB78-48A3-9896-5434329EBA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413-22F2-42BC-BA96-319D1250A269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314-EB78-48A3-9896-5434329EBA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D35F-64C2-4514-88B5-B07F9E781B4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2019. 11. 17.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48F4-7876-493D-96C9-0826574F81AE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10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D35F-64C2-4514-88B5-B07F9E781B4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2019. 11. 17.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48F4-7876-493D-96C9-0826574F81AE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23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D35F-64C2-4514-88B5-B07F9E781B4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2019. 11. 17.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48F4-7876-493D-96C9-0826574F81AE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300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D35F-64C2-4514-88B5-B07F9E781B4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2019. 11. 17.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48F4-7876-493D-96C9-0826574F81AE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7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D35F-64C2-4514-88B5-B07F9E781B4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2019. 11. 17.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48F4-7876-493D-96C9-0826574F81AE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43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D35F-64C2-4514-88B5-B07F9E781B4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2019. 11. 17.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48F4-7876-493D-96C9-0826574F81AE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59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D35F-64C2-4514-88B5-B07F9E781B4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2019. 11. 17.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48F4-7876-493D-96C9-0826574F81AE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01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D35F-64C2-4514-88B5-B07F9E781B4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2019. 11. 17.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48F4-7876-493D-96C9-0826574F81AE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1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413-22F2-42BC-BA96-319D1250A269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314-EB78-48A3-9896-5434329EBA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D35F-64C2-4514-88B5-B07F9E781B4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2019. 11. 17.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48F4-7876-493D-96C9-0826574F81AE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180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D35F-64C2-4514-88B5-B07F9E781B4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2019. 11. 17.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48F4-7876-493D-96C9-0826574F81AE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651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D35F-64C2-4514-88B5-B07F9E781B4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2019. 11. 17.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48F4-7876-493D-96C9-0826574F81AE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1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413-22F2-42BC-BA96-319D1250A269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CA6E314-EB78-48A3-9896-5434329EBA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413-22F2-42BC-BA96-319D1250A269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314-EB78-48A3-9896-5434329EBA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413-22F2-42BC-BA96-319D1250A269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314-EB78-48A3-9896-5434329EBA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413-22F2-42BC-BA96-319D1250A269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314-EB78-48A3-9896-5434329EBA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413-22F2-42BC-BA96-319D1250A269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314-EB78-48A3-9896-5434329EBA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413-22F2-42BC-BA96-319D1250A269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314-EB78-48A3-9896-5434329EBA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413-22F2-42BC-BA96-319D1250A269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314-EB78-48A3-9896-5434329EBA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18C413-22F2-42BC-BA96-319D1250A269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A6E314-EB78-48A3-9896-5434329EBAE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D35F-64C2-4514-88B5-B07F9E781B4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2019. 11. 17.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48F4-7876-493D-96C9-0826574F81AE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84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lakatos.peter@uni.nke.hu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08910" y="1122219"/>
            <a:ext cx="806334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</a:t>
            </a:r>
          </a:p>
          <a:p>
            <a:pPr algn="ctr"/>
            <a:endParaRPr lang="hu-H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TESZT </a:t>
            </a:r>
          </a:p>
          <a:p>
            <a:pPr algn="ctr"/>
            <a:endParaRPr lang="hu-H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LUDOVIKA NAPPALI </a:t>
            </a:r>
          </a:p>
        </p:txBody>
      </p:sp>
      <p:sp>
        <p:nvSpPr>
          <p:cNvPr id="3" name="Téglalap 2"/>
          <p:cNvSpPr/>
          <p:nvPr/>
        </p:nvSpPr>
        <p:spPr>
          <a:xfrm>
            <a:off x="2992582" y="4702177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altLang="hu-HU" sz="2500" b="1" dirty="0"/>
              <a:t>Dr. Lakatos Péter</a:t>
            </a:r>
          </a:p>
          <a:p>
            <a:pPr algn="ctr"/>
            <a:r>
              <a:rPr lang="hu-HU" altLang="hu-HU" sz="2500" b="1" dirty="0"/>
              <a:t>egyetemi docens</a:t>
            </a:r>
          </a:p>
        </p:txBody>
      </p:sp>
    </p:spTree>
    <p:extLst>
      <p:ext uri="{BB962C8B-B14F-4D97-AF65-F5344CB8AC3E}">
        <p14:creationId xmlns:p14="http://schemas.microsoft.com/office/powerpoint/2010/main" val="339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5" y="4748075"/>
            <a:ext cx="2466975" cy="184785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96309" y="273492"/>
            <a:ext cx="10804561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9.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MILYEN KÉT SZEMPONTOT VIZSGÁL A KRALJIC-MÁTRIX?</a:t>
            </a:r>
          </a:p>
          <a:p>
            <a:pPr marL="457200" indent="-457200"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BESZERZÉS KOCKÁZATA, BESZERZÉS FONTOSSÁGA</a:t>
            </a:r>
          </a:p>
          <a:p>
            <a:pPr marL="457200" indent="-457200">
              <a:buFontTx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BESZÁLLÍTÁS, KISZÁLLÍTÁS</a:t>
            </a:r>
          </a:p>
          <a:p>
            <a:pPr marL="457200" indent="-457200"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SZÁLLÍTÓK SZÁMA, SZÁLLÍTÓK ÉRTÉKELÉSE</a:t>
            </a:r>
          </a:p>
          <a:p>
            <a:pPr marL="457200" indent="-457200"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SZÁLLÍTÓK FONTOSSÁGA, SZÁLLÍTÓK SZÁMA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674055" y="407963"/>
            <a:ext cx="396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53.oldal</a:t>
            </a:r>
          </a:p>
        </p:txBody>
      </p:sp>
    </p:spTree>
    <p:extLst>
      <p:ext uri="{BB962C8B-B14F-4D97-AF65-F5344CB8AC3E}">
        <p14:creationId xmlns:p14="http://schemas.microsoft.com/office/powerpoint/2010/main" val="411335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038" y="4144443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54181" y="557182"/>
            <a:ext cx="874456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10.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MI ILLIK A PONTOZOTT HELYRE?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dirty="0">
                <a:solidFill>
                  <a:schemeClr val="bg1"/>
                </a:solidFill>
              </a:rPr>
              <a:t>Az </a:t>
            </a:r>
            <a:r>
              <a:rPr lang="hu-HU" sz="2800" dirty="0" err="1">
                <a:solidFill>
                  <a:schemeClr val="bg1"/>
                </a:solidFill>
              </a:rPr>
              <a:t>ABC-elemzés</a:t>
            </a:r>
            <a:r>
              <a:rPr lang="hu-HU" sz="2800" dirty="0">
                <a:solidFill>
                  <a:schemeClr val="bg1"/>
                </a:solidFill>
              </a:rPr>
              <a:t> a </a:t>
            </a:r>
            <a:r>
              <a:rPr lang="hu-HU" sz="2800" dirty="0" err="1">
                <a:solidFill>
                  <a:schemeClr val="bg1"/>
                </a:solidFill>
              </a:rPr>
              <a:t>Pareto</a:t>
            </a:r>
            <a:r>
              <a:rPr lang="hu-HU" sz="2800" dirty="0">
                <a:solidFill>
                  <a:schemeClr val="bg1"/>
                </a:solidFill>
              </a:rPr>
              <a:t> olasz közgazdász által megfigyelt tapasztalati tényen alapszik, amely szerint a termékféleségek 20%-a jelenti a raktári készletérték 80%-át, vagy az értékesítés ….%-át adja a termékek 20%-a.</a:t>
            </a:r>
          </a:p>
          <a:p>
            <a:endParaRPr lang="hu-HU" sz="28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80</a:t>
            </a:r>
          </a:p>
          <a:p>
            <a:pPr marL="514350" indent="-514350"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20</a:t>
            </a:r>
          </a:p>
          <a:p>
            <a:pPr marL="514350" indent="-514350"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50</a:t>
            </a:r>
          </a:p>
          <a:p>
            <a:pPr marL="514350" indent="-514350"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10 </a:t>
            </a:r>
            <a:endParaRPr lang="hu-HU" sz="2800" b="1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33378" y="703385"/>
            <a:ext cx="461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54.oldal</a:t>
            </a:r>
          </a:p>
        </p:txBody>
      </p:sp>
    </p:spTree>
    <p:extLst>
      <p:ext uri="{BB962C8B-B14F-4D97-AF65-F5344CB8AC3E}">
        <p14:creationId xmlns:p14="http://schemas.microsoft.com/office/powerpoint/2010/main" val="109195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143" y="375139"/>
            <a:ext cx="7647516" cy="1382713"/>
          </a:xfrm>
        </p:spPr>
        <p:txBody>
          <a:bodyPr/>
          <a:lstStyle/>
          <a:p>
            <a:pPr marL="838200" indent="-838200" eaLnBrk="1" hangingPunct="1"/>
            <a:r>
              <a:rPr lang="hu-HU" altLang="hu-HU" sz="3200" b="1" dirty="0">
                <a:solidFill>
                  <a:srgbClr val="FF0000"/>
                </a:solidFill>
              </a:rPr>
              <a:t>11;      SCM jelentése:</a:t>
            </a:r>
            <a:endParaRPr lang="hu-HU" altLang="hu-HU" dirty="0">
              <a:solidFill>
                <a:srgbClr val="FF0000"/>
              </a:solidFill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endParaRPr lang="hu-HU" altLang="hu-HU" dirty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hu-HU" altLang="hu-HU" sz="2800" dirty="0">
                <a:solidFill>
                  <a:schemeClr val="bg1"/>
                </a:solidFill>
              </a:rPr>
              <a:t>A. </a:t>
            </a:r>
            <a:r>
              <a:rPr lang="hu-HU" altLang="hu-HU" sz="2800" dirty="0" err="1">
                <a:solidFill>
                  <a:schemeClr val="bg1"/>
                </a:solidFill>
              </a:rPr>
              <a:t>Seasonal</a:t>
            </a:r>
            <a:r>
              <a:rPr lang="hu-HU" altLang="hu-HU" sz="2800" dirty="0">
                <a:solidFill>
                  <a:schemeClr val="bg1"/>
                </a:solidFill>
              </a:rPr>
              <a:t> </a:t>
            </a:r>
            <a:r>
              <a:rPr lang="hu-HU" altLang="hu-HU" sz="2800" dirty="0" err="1">
                <a:solidFill>
                  <a:schemeClr val="bg1"/>
                </a:solidFill>
              </a:rPr>
              <a:t>Co-operative</a:t>
            </a:r>
            <a:r>
              <a:rPr lang="hu-HU" altLang="hu-HU" sz="2800" dirty="0">
                <a:solidFill>
                  <a:schemeClr val="bg1"/>
                </a:solidFill>
              </a:rPr>
              <a:t> </a:t>
            </a:r>
            <a:r>
              <a:rPr lang="hu-HU" altLang="hu-HU" sz="2800" dirty="0" err="1">
                <a:solidFill>
                  <a:schemeClr val="bg1"/>
                </a:solidFill>
              </a:rPr>
              <a:t>Measures</a:t>
            </a:r>
            <a:endParaRPr lang="hu-HU" altLang="hu-HU" sz="2800" dirty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hu-HU" altLang="hu-HU" sz="2800" dirty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hu-HU" altLang="hu-HU" sz="2800" dirty="0">
                <a:solidFill>
                  <a:schemeClr val="bg1"/>
                </a:solidFill>
              </a:rPr>
              <a:t>B . </a:t>
            </a:r>
            <a:r>
              <a:rPr lang="hu-HU" altLang="hu-HU" sz="2800" dirty="0" err="1">
                <a:solidFill>
                  <a:schemeClr val="bg1"/>
                </a:solidFill>
              </a:rPr>
              <a:t>Supportive</a:t>
            </a:r>
            <a:r>
              <a:rPr lang="hu-HU" altLang="hu-HU" sz="2800" dirty="0">
                <a:solidFill>
                  <a:schemeClr val="bg1"/>
                </a:solidFill>
              </a:rPr>
              <a:t> </a:t>
            </a:r>
            <a:r>
              <a:rPr lang="hu-HU" altLang="hu-HU" sz="2800" dirty="0" err="1">
                <a:solidFill>
                  <a:schemeClr val="bg1"/>
                </a:solidFill>
              </a:rPr>
              <a:t>Chain</a:t>
            </a:r>
            <a:r>
              <a:rPr lang="hu-HU" altLang="hu-HU" sz="2800" dirty="0">
                <a:solidFill>
                  <a:schemeClr val="bg1"/>
                </a:solidFill>
              </a:rPr>
              <a:t> </a:t>
            </a:r>
            <a:r>
              <a:rPr lang="hu-HU" altLang="hu-HU" sz="2800" dirty="0" err="1">
                <a:solidFill>
                  <a:schemeClr val="bg1"/>
                </a:solidFill>
              </a:rPr>
              <a:t>Measures</a:t>
            </a:r>
            <a:endParaRPr lang="hu-HU" altLang="hu-HU" sz="2800" dirty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hu-HU" altLang="hu-HU" sz="2800" dirty="0">
              <a:solidFill>
                <a:schemeClr val="bg1"/>
              </a:solidFill>
            </a:endParaRPr>
          </a:p>
          <a:p>
            <a:pPr marL="609600" indent="-609600" eaLnBrk="1" hangingPunct="1">
              <a:buNone/>
            </a:pPr>
            <a:r>
              <a:rPr lang="hu-HU" altLang="hu-HU" sz="2800" dirty="0">
                <a:solidFill>
                  <a:schemeClr val="bg1"/>
                </a:solidFill>
              </a:rPr>
              <a:t>C.  </a:t>
            </a:r>
            <a:r>
              <a:rPr lang="hu-HU" altLang="hu-HU" sz="2800" dirty="0" err="1">
                <a:solidFill>
                  <a:schemeClr val="bg1"/>
                </a:solidFill>
              </a:rPr>
              <a:t>Supply</a:t>
            </a:r>
            <a:r>
              <a:rPr lang="hu-HU" altLang="hu-HU" sz="2800" dirty="0">
                <a:solidFill>
                  <a:schemeClr val="bg1"/>
                </a:solidFill>
              </a:rPr>
              <a:t> </a:t>
            </a:r>
            <a:r>
              <a:rPr lang="hu-HU" altLang="hu-HU" sz="2800" dirty="0" err="1">
                <a:solidFill>
                  <a:schemeClr val="bg1"/>
                </a:solidFill>
              </a:rPr>
              <a:t>Chain</a:t>
            </a:r>
            <a:r>
              <a:rPr lang="hu-HU" altLang="hu-HU" sz="2800" dirty="0">
                <a:solidFill>
                  <a:schemeClr val="bg1"/>
                </a:solidFill>
              </a:rPr>
              <a:t> Management</a:t>
            </a:r>
          </a:p>
          <a:p>
            <a:pPr marL="609600" indent="-609600" eaLnBrk="1" hangingPunct="1">
              <a:buFontTx/>
              <a:buAutoNum type="alphaUcPeriod" startAt="3"/>
            </a:pPr>
            <a:endParaRPr lang="hu-HU" altLang="hu-HU" sz="2800" dirty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hu-HU" altLang="hu-HU" sz="2800" dirty="0">
                <a:solidFill>
                  <a:schemeClr val="bg1"/>
                </a:solidFill>
              </a:rPr>
              <a:t>D.  </a:t>
            </a:r>
            <a:r>
              <a:rPr lang="hu-HU" altLang="hu-HU" sz="2800" dirty="0" err="1">
                <a:solidFill>
                  <a:schemeClr val="bg1"/>
                </a:solidFill>
              </a:rPr>
              <a:t>Strict</a:t>
            </a:r>
            <a:r>
              <a:rPr lang="hu-HU" altLang="hu-HU" sz="2800" dirty="0">
                <a:solidFill>
                  <a:schemeClr val="bg1"/>
                </a:solidFill>
              </a:rPr>
              <a:t> </a:t>
            </a:r>
            <a:r>
              <a:rPr lang="hu-HU" altLang="hu-HU" sz="2800" dirty="0" err="1">
                <a:solidFill>
                  <a:schemeClr val="bg1"/>
                </a:solidFill>
              </a:rPr>
              <a:t>Calculation</a:t>
            </a:r>
            <a:r>
              <a:rPr lang="hu-HU" altLang="hu-HU" sz="2800" dirty="0">
                <a:solidFill>
                  <a:schemeClr val="bg1"/>
                </a:solidFill>
              </a:rPr>
              <a:t> Management</a:t>
            </a:r>
          </a:p>
        </p:txBody>
      </p:sp>
      <p:sp>
        <p:nvSpPr>
          <p:cNvPr id="9218" name="Dátum hely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8CE59FA-4B5D-49A7-B6F6-3D85F8D0AE3D}" type="datetime1">
              <a:rPr lang="hu-HU" altLang="hu-HU" smtClean="0"/>
              <a:pPr/>
              <a:t>2019. 11. 17.</a:t>
            </a:fld>
            <a:endParaRPr lang="hu-HU" altLang="hu-HU"/>
          </a:p>
        </p:txBody>
      </p:sp>
      <p:sp>
        <p:nvSpPr>
          <p:cNvPr id="921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5CE17D51-2D59-4A6A-B688-1B3FEE6BB379}" type="slidenum">
              <a:rPr lang="hu-HU" altLang="hu-HU" smtClean="0"/>
              <a:pPr/>
              <a:t>12</a:t>
            </a:fld>
            <a:endParaRPr lang="hu-HU" alt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821637" y="970671"/>
            <a:ext cx="379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27.oldal</a:t>
            </a:r>
          </a:p>
        </p:txBody>
      </p:sp>
    </p:spTree>
  </p:cSld>
  <p:clrMapOvr>
    <a:masterClrMapping/>
  </p:clrMapOvr>
  <p:transition advClick="0" advTm="4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19" y="418637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219200" y="734292"/>
            <a:ext cx="76892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12.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MELYIK SOROLHATÓ A CSŐVEZETÉKES SZÁLLÍTÁS ELŐNYÉHEZ?</a:t>
            </a:r>
          </a:p>
          <a:p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NAGYFOKÚ MEGBÍZHATÓSÁG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RÖVID ELJUTÁSI IDŐ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KICSI A CSOMAGOLÁS KÖLTSÉGIGÉNYE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AZ ÁRUK SZÉLES KÖRE ESETÉN VEHETŐ SZÁMÍTÁSBA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335237" y="787791"/>
            <a:ext cx="452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84.oldal</a:t>
            </a:r>
          </a:p>
        </p:txBody>
      </p:sp>
    </p:spTree>
    <p:extLst>
      <p:ext uri="{BB962C8B-B14F-4D97-AF65-F5344CB8AC3E}">
        <p14:creationId xmlns:p14="http://schemas.microsoft.com/office/powerpoint/2010/main" val="375374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840" y="193554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95421" y="0"/>
            <a:ext cx="8513087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13.</a:t>
            </a:r>
          </a:p>
          <a:p>
            <a:r>
              <a:rPr lang="hu-HU" sz="2800" b="1" dirty="0">
                <a:solidFill>
                  <a:schemeClr val="bg1"/>
                </a:solidFill>
              </a:rPr>
              <a:t>MI ILLIK A PONTOZOTT HELYRE?</a:t>
            </a:r>
          </a:p>
          <a:p>
            <a:r>
              <a:rPr lang="hu-HU" sz="2800" dirty="0">
                <a:solidFill>
                  <a:schemeClr val="bg1"/>
                </a:solidFill>
              </a:rPr>
              <a:t>„Az EU 2011-es közlekedéspolitikai fehér könyve célul tűzte ki, hogy 2030-ra a ………km.-nél hosszabb távolságú közúti árufuvarozás 30%-át, 2050-re pedig 50%-át más közlekedési módoknak (például vasút, vízi út) kell átvállalnia .”</a:t>
            </a:r>
          </a:p>
          <a:p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100 KM-NÉL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300 KM-NÉL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200 KM-NÉL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400 KM-NÉL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454" y="3249639"/>
            <a:ext cx="4920798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9509760" y="2349305"/>
            <a:ext cx="2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85.oldal</a:t>
            </a:r>
          </a:p>
        </p:txBody>
      </p:sp>
    </p:spTree>
    <p:extLst>
      <p:ext uri="{BB962C8B-B14F-4D97-AF65-F5344CB8AC3E}">
        <p14:creationId xmlns:p14="http://schemas.microsoft.com/office/powerpoint/2010/main" val="223061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19" y="460200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99180" y="532262"/>
            <a:ext cx="8839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14.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„Az </a:t>
            </a:r>
            <a:r>
              <a:rPr lang="hu-HU" sz="2800" b="1" i="1" dirty="0">
                <a:solidFill>
                  <a:schemeClr val="bg1"/>
                </a:solidFill>
              </a:rPr>
              <a:t>utántöltős állványos tárolás az átjárható állványos tárolás továbbfejlesztett változata. A tárolási egységeket alátámasztó felületek lejtése”: </a:t>
            </a:r>
            <a:endParaRPr lang="hu-HU" sz="2800" b="1" dirty="0">
              <a:solidFill>
                <a:schemeClr val="bg1"/>
              </a:solidFill>
            </a:endParaRPr>
          </a:p>
          <a:p>
            <a:endParaRPr lang="hu-HU" sz="2800" dirty="0"/>
          </a:p>
          <a:p>
            <a:pPr marL="342900" indent="-3429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1,2-3°</a:t>
            </a:r>
          </a:p>
          <a:p>
            <a:pPr marL="342900" indent="-3429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1,5-8°</a:t>
            </a:r>
          </a:p>
          <a:p>
            <a:pPr marL="342900" indent="-3429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3,5-8°</a:t>
            </a:r>
          </a:p>
          <a:p>
            <a:pPr marL="342900" indent="-3429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4,2-6,2°</a:t>
            </a:r>
          </a:p>
          <a:p>
            <a:pPr marL="342900" indent="-342900">
              <a:buFont typeface="+mj-lt"/>
              <a:buAutoNum type="alphaUcPeriod"/>
            </a:pPr>
            <a:endParaRPr lang="hu-HU" sz="2500" dirty="0"/>
          </a:p>
          <a:p>
            <a:pPr marL="342900" indent="-342900">
              <a:buFont typeface="+mj-lt"/>
              <a:buAutoNum type="alphaUcPeriod"/>
            </a:pPr>
            <a:endParaRPr lang="hu-HU" sz="25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31853" y="54864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95.oldal</a:t>
            </a:r>
          </a:p>
        </p:txBody>
      </p:sp>
    </p:spTree>
    <p:extLst>
      <p:ext uri="{BB962C8B-B14F-4D97-AF65-F5344CB8AC3E}">
        <p14:creationId xmlns:p14="http://schemas.microsoft.com/office/powerpoint/2010/main" val="309688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19" y="210818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68036" y="579852"/>
            <a:ext cx="7786255" cy="640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15.</a:t>
            </a:r>
          </a:p>
          <a:p>
            <a:endParaRPr lang="hu-HU" sz="3200" b="1" dirty="0">
              <a:solidFill>
                <a:schemeClr val="bg1"/>
              </a:solidFill>
            </a:endParaRPr>
          </a:p>
          <a:p>
            <a:r>
              <a:rPr lang="hu-HU" altLang="hu-HU" sz="3200" dirty="0">
                <a:solidFill>
                  <a:schemeClr val="bg1"/>
                </a:solidFill>
              </a:rPr>
              <a:t>Melyik-hányas számú- helsinki korridor látható az ábrán?</a:t>
            </a:r>
          </a:p>
          <a:p>
            <a:endParaRPr lang="hu-HU" altLang="hu-HU" sz="3200" dirty="0">
              <a:solidFill>
                <a:schemeClr val="bg1"/>
              </a:solidFill>
            </a:endParaRPr>
          </a:p>
          <a:p>
            <a:endParaRPr lang="hu-HU" altLang="hu-HU" sz="3200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Clr>
                <a:srgbClr val="FFCC00"/>
              </a:buClr>
            </a:pPr>
            <a:r>
              <a:rPr lang="hu-HU" altLang="hu-HU" sz="3200" dirty="0">
                <a:solidFill>
                  <a:schemeClr val="bg1"/>
                </a:solidFill>
              </a:rPr>
              <a:t>A. 	V.</a:t>
            </a:r>
          </a:p>
          <a:p>
            <a:pPr marL="609600" indent="-609600">
              <a:lnSpc>
                <a:spcPct val="90000"/>
              </a:lnSpc>
              <a:buClr>
                <a:srgbClr val="FFCC00"/>
              </a:buClr>
            </a:pPr>
            <a:r>
              <a:rPr lang="hu-HU" altLang="hu-HU" sz="3200" dirty="0">
                <a:solidFill>
                  <a:schemeClr val="bg1"/>
                </a:solidFill>
              </a:rPr>
              <a:t>B.	VII.  </a:t>
            </a:r>
          </a:p>
          <a:p>
            <a:pPr marL="609600" indent="-609600">
              <a:lnSpc>
                <a:spcPct val="90000"/>
              </a:lnSpc>
              <a:buClr>
                <a:srgbClr val="FFCC00"/>
              </a:buClr>
            </a:pPr>
            <a:r>
              <a:rPr lang="hu-HU" altLang="hu-HU" sz="3200" dirty="0">
                <a:solidFill>
                  <a:schemeClr val="bg1"/>
                </a:solidFill>
              </a:rPr>
              <a:t>C . 	VI. 	</a:t>
            </a:r>
          </a:p>
          <a:p>
            <a:pPr marL="609600" indent="-609600">
              <a:lnSpc>
                <a:spcPct val="90000"/>
              </a:lnSpc>
              <a:buClr>
                <a:srgbClr val="FFCC00"/>
              </a:buClr>
            </a:pPr>
            <a:r>
              <a:rPr lang="hu-HU" altLang="hu-HU" sz="3200" dirty="0">
                <a:solidFill>
                  <a:schemeClr val="bg1"/>
                </a:solidFill>
              </a:rPr>
              <a:t>D.	IX.</a:t>
            </a:r>
          </a:p>
          <a:p>
            <a:r>
              <a:rPr lang="hu-HU" altLang="hu-HU" sz="2800" dirty="0">
                <a:solidFill>
                  <a:schemeClr val="bg1"/>
                </a:solidFill>
              </a:rPr>
              <a:t> </a:t>
            </a:r>
            <a:endParaRPr lang="hu-HU" sz="2500" b="1" dirty="0">
              <a:solidFill>
                <a:schemeClr val="bg1"/>
              </a:solidFill>
            </a:endParaRPr>
          </a:p>
          <a:p>
            <a:endParaRPr lang="hu-HU" sz="2500" b="1" dirty="0">
              <a:solidFill>
                <a:schemeClr val="bg1"/>
              </a:solidFill>
            </a:endParaRPr>
          </a:p>
          <a:p>
            <a:endParaRPr lang="hu-HU" sz="25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hu-HU" sz="25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90" y="2757055"/>
            <a:ext cx="5368590" cy="379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913206" y="576775"/>
            <a:ext cx="417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Log alap </a:t>
            </a:r>
            <a:r>
              <a:rPr lang="hu-HU" b="1" dirty="0" err="1">
                <a:solidFill>
                  <a:srgbClr val="FF0000"/>
                </a:solidFill>
              </a:rPr>
              <a:t>prez</a:t>
            </a:r>
            <a:r>
              <a:rPr lang="hu-HU" b="1" dirty="0">
                <a:solidFill>
                  <a:srgbClr val="FF0000"/>
                </a:solidFill>
              </a:rPr>
              <a:t> 17.dia</a:t>
            </a:r>
          </a:p>
          <a:p>
            <a:r>
              <a:rPr lang="hu-HU" b="1" dirty="0">
                <a:solidFill>
                  <a:srgbClr val="FF0000"/>
                </a:solidFill>
              </a:rPr>
              <a:t>Log könyv 21. o. 7.sz. ábra</a:t>
            </a:r>
          </a:p>
        </p:txBody>
      </p:sp>
    </p:spTree>
    <p:extLst>
      <p:ext uri="{BB962C8B-B14F-4D97-AF65-F5344CB8AC3E}">
        <p14:creationId xmlns:p14="http://schemas.microsoft.com/office/powerpoint/2010/main" val="3583652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566" y="1831800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57199" y="221673"/>
            <a:ext cx="7813964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16.</a:t>
            </a:r>
          </a:p>
          <a:p>
            <a:endParaRPr lang="hu-HU" sz="3200" b="1" dirty="0">
              <a:solidFill>
                <a:schemeClr val="bg1"/>
              </a:solidFill>
            </a:endParaRPr>
          </a:p>
          <a:p>
            <a:r>
              <a:rPr lang="hu-HU" altLang="hu-HU" sz="3200" b="1" dirty="0">
                <a:solidFill>
                  <a:schemeClr val="bg1"/>
                </a:solidFill>
              </a:rPr>
              <a:t>Vasúti szállításra melyik </a:t>
            </a:r>
            <a:r>
              <a:rPr lang="hu-HU" altLang="hu-HU" sz="3200" b="1" u="sng" dirty="0">
                <a:solidFill>
                  <a:schemeClr val="bg1"/>
                </a:solidFill>
              </a:rPr>
              <a:t>nem</a:t>
            </a:r>
            <a:r>
              <a:rPr lang="hu-HU" altLang="hu-HU" sz="3200" b="1" dirty="0">
                <a:solidFill>
                  <a:schemeClr val="bg1"/>
                </a:solidFill>
              </a:rPr>
              <a:t> igaz?</a:t>
            </a:r>
            <a:r>
              <a:rPr lang="hu-HU" altLang="hu-HU" sz="3200" dirty="0">
                <a:solidFill>
                  <a:schemeClr val="bg1"/>
                </a:solidFill>
              </a:rPr>
              <a:t> </a:t>
            </a:r>
          </a:p>
          <a:p>
            <a:endParaRPr lang="hu-HU" sz="3200" b="1" dirty="0">
              <a:solidFill>
                <a:schemeClr val="bg1"/>
              </a:solidFill>
            </a:endParaRPr>
          </a:p>
          <a:p>
            <a:endParaRPr lang="hu-HU" sz="3200" b="1" dirty="0">
              <a:solidFill>
                <a:schemeClr val="bg1"/>
              </a:solidFill>
            </a:endParaRPr>
          </a:p>
          <a:p>
            <a:pPr marL="990600" lvl="1" indent="-533400"/>
            <a:r>
              <a:rPr lang="hu-HU" altLang="hu-HU" sz="3200" dirty="0">
                <a:solidFill>
                  <a:schemeClr val="bg1"/>
                </a:solidFill>
              </a:rPr>
              <a:t>A. Közúti szállításhoz képest kisebb a szállítás fajlagos energiaszükséglete</a:t>
            </a:r>
          </a:p>
          <a:p>
            <a:pPr marL="990600" lvl="1" indent="-533400"/>
            <a:r>
              <a:rPr lang="hu-HU" altLang="hu-HU" sz="3200" dirty="0">
                <a:solidFill>
                  <a:schemeClr val="bg1"/>
                </a:solidFill>
              </a:rPr>
              <a:t>B . Szinte minden árufajtának szállítására alkalmas</a:t>
            </a:r>
          </a:p>
          <a:p>
            <a:pPr marL="990600" lvl="1" indent="-533400"/>
            <a:r>
              <a:rPr lang="hu-HU" altLang="hu-HU" sz="3200" dirty="0">
                <a:solidFill>
                  <a:schemeClr val="bg1"/>
                </a:solidFill>
              </a:rPr>
              <a:t>C.  Előre jól kalkulálható a tarifarendszer</a:t>
            </a:r>
          </a:p>
          <a:p>
            <a:pPr marL="990600" lvl="1" indent="-533400"/>
            <a:r>
              <a:rPr lang="hu-HU" altLang="hu-HU" sz="3200" dirty="0">
                <a:solidFill>
                  <a:schemeClr val="bg1"/>
                </a:solidFill>
              </a:rPr>
              <a:t>D. Rövid az áruk eljutási ideje </a:t>
            </a:r>
          </a:p>
          <a:p>
            <a:endParaRPr lang="hu-HU" sz="2500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33378" y="365760"/>
            <a:ext cx="474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76.oldal</a:t>
            </a:r>
          </a:p>
        </p:txBody>
      </p:sp>
    </p:spTree>
    <p:extLst>
      <p:ext uri="{BB962C8B-B14F-4D97-AF65-F5344CB8AC3E}">
        <p14:creationId xmlns:p14="http://schemas.microsoft.com/office/powerpoint/2010/main" val="1656214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57" y="1443873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81891" y="660233"/>
            <a:ext cx="79386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17.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A VEZÉRLÉS MÓDJA SZERINT MILYENEK LEHETNEK A FELRAKÓGÉPEK?</a:t>
            </a:r>
          </a:p>
          <a:p>
            <a:pPr marL="457200" indent="-457200">
              <a:buFont typeface="+mj-lt"/>
              <a:buAutoNum type="alphaUcPeriod"/>
            </a:pPr>
            <a:endParaRPr lang="hu-HU" sz="28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ÖNVEZÉRELT, IRÁNYÍTOTT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KÉZI, FÉLAUTOMATIKUS, AUTOMATIKUS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KÉZI, ÖNVEZÉRELT, AUTOMATIKUS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IRÁNYÍTOTT, AUTOMATIKUS, FÉLAUTOMATIKUS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91175" y="745588"/>
            <a:ext cx="422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102.oldal</a:t>
            </a:r>
          </a:p>
        </p:txBody>
      </p:sp>
    </p:spTree>
    <p:extLst>
      <p:ext uri="{BB962C8B-B14F-4D97-AF65-F5344CB8AC3E}">
        <p14:creationId xmlns:p14="http://schemas.microsoft.com/office/powerpoint/2010/main" val="90478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21" y="751144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98763" y="457199"/>
            <a:ext cx="8506258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18.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MI HIÁNYZIK A PIROS TÉGLALAP HELYÉRE?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ÁLLAMI SZEKTOR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KÖLTSÉGVETÉSI SZEKTOR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ÖNKORMÁNYZATI SZEKTOR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BESZERZÉSI SZEKTOR</a:t>
            </a:r>
          </a:p>
          <a:p>
            <a:endParaRPr lang="hu-HU" sz="2500" b="1" dirty="0">
              <a:solidFill>
                <a:schemeClr val="bg1"/>
              </a:solidFill>
            </a:endParaRPr>
          </a:p>
          <a:p>
            <a:endParaRPr lang="hu-HU" sz="2500" b="1" dirty="0">
              <a:solidFill>
                <a:schemeClr val="bg1"/>
              </a:solidFill>
            </a:endParaRPr>
          </a:p>
          <a:p>
            <a:endParaRPr lang="hu-HU" sz="2500" b="1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461" y="3108960"/>
            <a:ext cx="5499979" cy="322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659988" y="478302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108.oldal</a:t>
            </a:r>
          </a:p>
        </p:txBody>
      </p:sp>
    </p:spTree>
    <p:extLst>
      <p:ext uri="{BB962C8B-B14F-4D97-AF65-F5344CB8AC3E}">
        <p14:creationId xmlns:p14="http://schemas.microsoft.com/office/powerpoint/2010/main" val="335650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4107" y="87970"/>
            <a:ext cx="996141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1.</a:t>
            </a:r>
          </a:p>
          <a:p>
            <a:endParaRPr lang="hu-HU" sz="3200" dirty="0">
              <a:solidFill>
                <a:schemeClr val="bg1"/>
              </a:solidFill>
            </a:endParaRPr>
          </a:p>
          <a:p>
            <a:r>
              <a:rPr lang="hu-HU" sz="3200" b="1" dirty="0">
                <a:solidFill>
                  <a:schemeClr val="bg1"/>
                </a:solidFill>
              </a:rPr>
              <a:t>MI NEM TARTOZIK A LOGISZTIKÁVAL KAPCSOLATBAN LÉVŐ FŐBB SZAKTERÜLETEK KÖZÉ?</a:t>
            </a:r>
          </a:p>
          <a:p>
            <a:endParaRPr lang="hu-HU" sz="3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3200" dirty="0">
                <a:solidFill>
                  <a:schemeClr val="bg1"/>
                </a:solidFill>
              </a:rPr>
              <a:t>MARKETING</a:t>
            </a:r>
          </a:p>
          <a:p>
            <a:pPr marL="457200" indent="-457200">
              <a:buFont typeface="+mj-lt"/>
              <a:buAutoNum type="alphaUcPeriod"/>
            </a:pPr>
            <a:endParaRPr lang="hu-HU" sz="3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3200" dirty="0">
                <a:solidFill>
                  <a:schemeClr val="bg1"/>
                </a:solidFill>
              </a:rPr>
              <a:t>SELEJTKEZELÉS</a:t>
            </a:r>
          </a:p>
          <a:p>
            <a:pPr marL="457200" indent="-457200">
              <a:buFont typeface="+mj-lt"/>
              <a:buAutoNum type="alphaUcPeriod"/>
            </a:pPr>
            <a:endParaRPr lang="hu-HU" sz="3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3200" dirty="0">
                <a:solidFill>
                  <a:schemeClr val="bg1"/>
                </a:solidFill>
              </a:rPr>
              <a:t>GYÁRTÁSTECHNOLÓGIA</a:t>
            </a:r>
          </a:p>
          <a:p>
            <a:pPr marL="457200" indent="-457200">
              <a:buFont typeface="+mj-lt"/>
              <a:buAutoNum type="alphaUcPeriod"/>
            </a:pPr>
            <a:endParaRPr lang="hu-HU" sz="3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3200" dirty="0">
                <a:solidFill>
                  <a:schemeClr val="bg1"/>
                </a:solidFill>
              </a:rPr>
              <a:t>RAKTÁROZÁSTECHNIKA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077" y="295788"/>
            <a:ext cx="2466975" cy="18478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9849" y="2664528"/>
            <a:ext cx="4836063" cy="35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069145" y="211015"/>
            <a:ext cx="247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14.oldal</a:t>
            </a:r>
          </a:p>
        </p:txBody>
      </p:sp>
    </p:spTree>
    <p:extLst>
      <p:ext uri="{BB962C8B-B14F-4D97-AF65-F5344CB8AC3E}">
        <p14:creationId xmlns:p14="http://schemas.microsoft.com/office/powerpoint/2010/main" val="3542917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802" y="3761630"/>
            <a:ext cx="2466975" cy="18478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74072" y="0"/>
            <a:ext cx="1086601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19.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Az elosztás, mint fogalom:</a:t>
            </a:r>
          </a:p>
          <a:p>
            <a:r>
              <a:rPr lang="hu-HU" sz="2800" dirty="0">
                <a:solidFill>
                  <a:schemeClr val="bg1"/>
                </a:solidFill>
              </a:rPr>
              <a:t>a közúti fuvarozásszervezésben leginkább begyűjtő-terítő járatok üzemeltetését, közszférában az ……….. csatornák kialakítását és a kiszolgálási színvonal meghatározó tényezőinek kijelölését, mérését és fejlesztését jelentette/jelenti.</a:t>
            </a:r>
          </a:p>
          <a:p>
            <a:endParaRPr lang="hu-HU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ELLÁTÁSI</a:t>
            </a:r>
          </a:p>
          <a:p>
            <a:pPr marL="514350" indent="-51435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ÜZEMELTETÉSI</a:t>
            </a:r>
          </a:p>
          <a:p>
            <a:pPr marL="514350" indent="-51435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FENNTARTÁSI</a:t>
            </a:r>
          </a:p>
          <a:p>
            <a:pPr marL="514350" indent="-51435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ELOSZTÁSI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94228" y="196948"/>
            <a:ext cx="381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143.oldal</a:t>
            </a:r>
          </a:p>
        </p:txBody>
      </p:sp>
    </p:spTree>
    <p:extLst>
      <p:ext uri="{BB962C8B-B14F-4D97-AF65-F5344CB8AC3E}">
        <p14:creationId xmlns:p14="http://schemas.microsoft.com/office/powerpoint/2010/main" val="67419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21" y="751144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48145" y="360219"/>
            <a:ext cx="839585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>
                <a:solidFill>
                  <a:schemeClr val="bg1"/>
                </a:solidFill>
              </a:rPr>
              <a:t>20. </a:t>
            </a:r>
          </a:p>
          <a:p>
            <a:r>
              <a:rPr lang="hu-HU" sz="2500" b="1" dirty="0">
                <a:solidFill>
                  <a:schemeClr val="bg1"/>
                </a:solidFill>
              </a:rPr>
              <a:t>KATONAI LOGISZTIKA ÁLTALÁNOSAN ELFOGADOTT FOGALMA:</a:t>
            </a:r>
          </a:p>
          <a:p>
            <a:endParaRPr lang="hu-HU" sz="2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hu-HU" altLang="hu-HU" sz="2500" dirty="0">
                <a:solidFill>
                  <a:schemeClr val="bg1"/>
                </a:solidFill>
              </a:rPr>
              <a:t>a haderő ellátásának és fenntartásának tervezésével és végrehajtásával foglalkozó tudomány</a:t>
            </a:r>
          </a:p>
          <a:p>
            <a:pPr marL="342900" indent="-342900">
              <a:buFont typeface="+mj-lt"/>
              <a:buAutoNum type="alphaUcPeriod"/>
            </a:pPr>
            <a:endParaRPr lang="hu-HU" sz="2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hu-HU" sz="2500" dirty="0">
                <a:solidFill>
                  <a:schemeClr val="bg1"/>
                </a:solidFill>
              </a:rPr>
              <a:t>a haderő mozgatásának és fenntartásának tervezésével és végrehajtásával foglalkozó tudomány</a:t>
            </a:r>
          </a:p>
          <a:p>
            <a:pPr marL="342900" indent="-342900">
              <a:buFont typeface="+mj-lt"/>
              <a:buAutoNum type="alphaUcPeriod"/>
            </a:pPr>
            <a:endParaRPr lang="hu-HU" sz="2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hu-HU" sz="2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hu-HU" sz="2500" dirty="0">
                <a:solidFill>
                  <a:schemeClr val="bg1"/>
                </a:solidFill>
              </a:rPr>
              <a:t>A haderő mozgatásával foglalkozó tudomány</a:t>
            </a:r>
          </a:p>
          <a:p>
            <a:pPr marL="342900" indent="-342900">
              <a:buFont typeface="+mj-lt"/>
              <a:buAutoNum type="alphaUcPeriod"/>
            </a:pPr>
            <a:endParaRPr lang="hu-HU" sz="2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hu-HU" sz="2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hu-HU" sz="2500" dirty="0">
                <a:solidFill>
                  <a:schemeClr val="bg1"/>
                </a:solidFill>
              </a:rPr>
              <a:t>a haderő  fenntartásának tervezésével és végrehajtásával foglalkozó tudomány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61514" y="379828"/>
            <a:ext cx="403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166.oldal</a:t>
            </a:r>
          </a:p>
        </p:txBody>
      </p:sp>
    </p:spTree>
    <p:extLst>
      <p:ext uri="{BB962C8B-B14F-4D97-AF65-F5344CB8AC3E}">
        <p14:creationId xmlns:p14="http://schemas.microsoft.com/office/powerpoint/2010/main" val="2227304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66" y="2381720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12618" y="374073"/>
            <a:ext cx="7620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21.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A „HOZZÁM” TÍPUSÚ ELLÁTÁSI RENDSZER ALKALMAZÁSAKOR A CSAPATOK ELLÁTÁSA MIN ALAPUL?</a:t>
            </a:r>
          </a:p>
          <a:p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A TÉNYLEGES IGÉNYEKEN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UTÁNPÓTLÁSON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TÉNYLEGES FELADATOKON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SZÜKSÉGES INFORMÁCIÓKON</a:t>
            </a:r>
          </a:p>
          <a:p>
            <a:endParaRPr lang="hu-HU" sz="2500" dirty="0">
              <a:solidFill>
                <a:schemeClr val="bg1"/>
              </a:solidFill>
            </a:endParaRPr>
          </a:p>
          <a:p>
            <a:endParaRPr lang="hu-HU" sz="25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hu-HU" sz="2500" dirty="0">
              <a:solidFill>
                <a:schemeClr val="bg1"/>
              </a:solidFill>
            </a:endParaRPr>
          </a:p>
          <a:p>
            <a:endParaRPr lang="hu-HU" sz="25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47446" y="492369"/>
            <a:ext cx="458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177.oldal</a:t>
            </a:r>
          </a:p>
        </p:txBody>
      </p:sp>
    </p:spTree>
    <p:extLst>
      <p:ext uri="{BB962C8B-B14F-4D97-AF65-F5344CB8AC3E}">
        <p14:creationId xmlns:p14="http://schemas.microsoft.com/office/powerpoint/2010/main" val="1996021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31073" y="248195"/>
            <a:ext cx="8778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22. A RENDŐRSÉGI LOGISZTIKA -KR-KÉPESSÉGEI, MI HIÁNYZIK?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8383241"/>
              </p:ext>
            </p:extLst>
          </p:nvPr>
        </p:nvGraphicFramePr>
        <p:xfrm>
          <a:off x="1240970" y="1109969"/>
          <a:ext cx="7158445" cy="515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églalap 7"/>
          <p:cNvSpPr/>
          <p:nvPr/>
        </p:nvSpPr>
        <p:spPr>
          <a:xfrm>
            <a:off x="8298871" y="1437707"/>
            <a:ext cx="3297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hu-HU" sz="2800" dirty="0">
                <a:solidFill>
                  <a:prstClr val="black"/>
                </a:solidFill>
                <a:latin typeface="Book Antiqua"/>
              </a:rPr>
              <a:t> RUHÁZATI</a:t>
            </a:r>
          </a:p>
          <a:p>
            <a:pPr marL="342900" lvl="0" indent="-342900">
              <a:buFont typeface="+mj-lt"/>
              <a:buAutoNum type="alphaUcPeriod"/>
            </a:pPr>
            <a:endParaRPr lang="hu-HU" sz="2800" dirty="0">
              <a:solidFill>
                <a:prstClr val="black"/>
              </a:solidFill>
              <a:latin typeface="Book Antiqua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hu-HU" sz="2800" dirty="0">
                <a:solidFill>
                  <a:prstClr val="black"/>
                </a:solidFill>
                <a:latin typeface="Book Antiqua"/>
              </a:rPr>
              <a:t>ÉLELMEZÉSI</a:t>
            </a:r>
          </a:p>
          <a:p>
            <a:pPr marL="342900" lvl="0" indent="-342900">
              <a:buFont typeface="+mj-lt"/>
              <a:buAutoNum type="alphaUcPeriod"/>
            </a:pPr>
            <a:endParaRPr lang="hu-HU" sz="2800" dirty="0">
              <a:solidFill>
                <a:prstClr val="black"/>
              </a:solidFill>
              <a:latin typeface="Book Antiqua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hu-HU" sz="2800" dirty="0">
                <a:solidFill>
                  <a:prstClr val="black"/>
                </a:solidFill>
                <a:latin typeface="Book Antiqua"/>
              </a:rPr>
              <a:t> VONTATÁSI</a:t>
            </a:r>
          </a:p>
          <a:p>
            <a:pPr marL="342900" lvl="0" indent="-342900">
              <a:buFont typeface="+mj-lt"/>
              <a:buAutoNum type="alphaUcPeriod"/>
            </a:pPr>
            <a:endParaRPr lang="hu-HU" sz="2800" dirty="0">
              <a:solidFill>
                <a:prstClr val="black"/>
              </a:solidFill>
              <a:latin typeface="Book Antiqua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hu-HU" sz="2800" dirty="0">
                <a:solidFill>
                  <a:prstClr val="black"/>
                </a:solidFill>
                <a:latin typeface="Book Antiqua"/>
              </a:rPr>
              <a:t> FEGYVERZETI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115865" y="365760"/>
            <a:ext cx="264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261.oldal</a:t>
            </a:r>
          </a:p>
        </p:txBody>
      </p:sp>
    </p:spTree>
    <p:extLst>
      <p:ext uri="{BB962C8B-B14F-4D97-AF65-F5344CB8AC3E}">
        <p14:creationId xmlns:p14="http://schemas.microsoft.com/office/powerpoint/2010/main" val="141469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70" y="660347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17418" y="661537"/>
            <a:ext cx="667789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23.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MI ILLIK A PIROS TÉGALAPBA?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FOGYASZTÓI LOGISZTIKA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ELLÁTÓI LOGISZTIKA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BESZERZÉSI LOGISZTIKA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FENNTARTHATÓ LOGISZTIKA</a:t>
            </a:r>
          </a:p>
          <a:p>
            <a:endParaRPr lang="hu-HU" sz="25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hu-HU" sz="25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258" y="3818352"/>
            <a:ext cx="5521985" cy="249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180492" y="633046"/>
            <a:ext cx="40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234.oldal 9. ábra</a:t>
            </a:r>
          </a:p>
        </p:txBody>
      </p:sp>
    </p:spTree>
    <p:extLst>
      <p:ext uri="{BB962C8B-B14F-4D97-AF65-F5344CB8AC3E}">
        <p14:creationId xmlns:p14="http://schemas.microsoft.com/office/powerpoint/2010/main" val="3434815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01" y="885430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43345" y="346363"/>
            <a:ext cx="77169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24. Mi nem tartozik a katasztrófa logisztikai támogatás területei közé?</a:t>
            </a:r>
            <a:endParaRPr lang="hu-HU" dirty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406336" y="2385382"/>
            <a:ext cx="5753991" cy="4193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/>
              <a:t>A– ellátás,</a:t>
            </a:r>
          </a:p>
          <a:p>
            <a:r>
              <a:rPr lang="hu-HU" sz="3600" dirty="0"/>
              <a:t>B– raktározás,</a:t>
            </a:r>
          </a:p>
          <a:p>
            <a:r>
              <a:rPr lang="hu-HU" sz="3600" dirty="0"/>
              <a:t>C–technikai biztosítás és javítás,</a:t>
            </a:r>
          </a:p>
          <a:p>
            <a:r>
              <a:rPr lang="hu-HU" sz="3600" dirty="0"/>
              <a:t>D– evakuálás-kiürítés,</a:t>
            </a:r>
          </a:p>
          <a:p>
            <a:r>
              <a:rPr lang="hu-HU" sz="3600" dirty="0"/>
              <a:t>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84738" y="1561514"/>
            <a:ext cx="336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288.oldal</a:t>
            </a:r>
          </a:p>
        </p:txBody>
      </p:sp>
    </p:spTree>
    <p:extLst>
      <p:ext uri="{BB962C8B-B14F-4D97-AF65-F5344CB8AC3E}">
        <p14:creationId xmlns:p14="http://schemas.microsoft.com/office/powerpoint/2010/main" val="171034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86" y="3685735"/>
            <a:ext cx="2844935" cy="213095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1"/>
            <a:ext cx="12192000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25.</a:t>
            </a:r>
          </a:p>
          <a:p>
            <a:r>
              <a:rPr lang="hu-HU" sz="2800" dirty="0">
                <a:solidFill>
                  <a:schemeClr val="bg1"/>
                </a:solidFill>
              </a:rPr>
              <a:t>„Katasztrófa-elhárítási logisztika mindazon tervezési, szervezési, koordinálási és gazdálkodási tevékenységek összessége, amelyek a katasztrófák elleni hatékony védekezés érdekében a(z)……………logisztikai feltételek, az anyagi-technikai és különleges erőforrások biztosítása, valamint optimális felhasználása céljából kerülnek végrehajtásra.”</a:t>
            </a:r>
          </a:p>
          <a:p>
            <a:endParaRPr lang="hu-HU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OPTIMÁLIS ÉS MEGFELELŐ</a:t>
            </a:r>
          </a:p>
          <a:p>
            <a:pPr marL="514350" indent="-51435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MEGFELELŐ ÉS ELÉGSÉGES</a:t>
            </a:r>
          </a:p>
          <a:p>
            <a:pPr marL="514350" indent="-51435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SZÜKSÉGES ÉS ELÉGSÉGES</a:t>
            </a:r>
          </a:p>
          <a:p>
            <a:pPr marL="514350" indent="-51435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ELFOGADHATÓ ÉS ELÉGSÉGES </a:t>
            </a:r>
          </a:p>
          <a:p>
            <a:endParaRPr lang="hu-HU" sz="2800" dirty="0">
              <a:solidFill>
                <a:schemeClr val="bg1"/>
              </a:solidFill>
            </a:endParaRPr>
          </a:p>
          <a:p>
            <a:endParaRPr lang="hu-HU" sz="2800" dirty="0">
              <a:solidFill>
                <a:schemeClr val="bg1"/>
              </a:solidFill>
            </a:endParaRPr>
          </a:p>
          <a:p>
            <a:endParaRPr lang="hu-HU" sz="2800" dirty="0">
              <a:solidFill>
                <a:schemeClr val="bg1"/>
              </a:solidFill>
            </a:endParaRPr>
          </a:p>
          <a:p>
            <a:endParaRPr lang="hu-HU" sz="2500" dirty="0">
              <a:solidFill>
                <a:schemeClr val="bg1"/>
              </a:solidFill>
            </a:endParaRPr>
          </a:p>
          <a:p>
            <a:endParaRPr lang="hu-HU" sz="2500" dirty="0">
              <a:solidFill>
                <a:schemeClr val="bg1"/>
              </a:solidFill>
            </a:endParaRPr>
          </a:p>
          <a:p>
            <a:endParaRPr lang="hu-HU" sz="25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8129" y="0"/>
            <a:ext cx="369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288.oldal</a:t>
            </a:r>
          </a:p>
        </p:txBody>
      </p:sp>
    </p:spTree>
    <p:extLst>
      <p:ext uri="{BB962C8B-B14F-4D97-AF65-F5344CB8AC3E}">
        <p14:creationId xmlns:p14="http://schemas.microsoft.com/office/powerpoint/2010/main" val="2173444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51833" y="627358"/>
            <a:ext cx="71035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</a:t>
            </a:r>
          </a:p>
          <a:p>
            <a:pPr algn="ctr"/>
            <a:r>
              <a:rPr lang="hu-HU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NOV BÉTA</a:t>
            </a:r>
            <a:endParaRPr lang="hu-HU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867891" y="2341794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altLang="hu-HU" sz="2500" b="1" dirty="0"/>
              <a:t>Dr. Lakatos Péter</a:t>
            </a:r>
          </a:p>
          <a:p>
            <a:pPr algn="ctr"/>
            <a:r>
              <a:rPr lang="hu-HU" altLang="hu-HU" sz="2500" b="1" dirty="0"/>
              <a:t>egyetemi docens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461025"/>
            <a:ext cx="2313709" cy="1733048"/>
          </a:xfrm>
          <a:prstGeom prst="rect">
            <a:avLst/>
          </a:prstGeom>
        </p:spPr>
      </p:pic>
      <p:grpSp>
        <p:nvGrpSpPr>
          <p:cNvPr id="6" name="Csoportba foglalás 8"/>
          <p:cNvGrpSpPr>
            <a:grpSpLocks/>
          </p:cNvGrpSpPr>
          <p:nvPr/>
        </p:nvGrpSpPr>
        <p:grpSpPr bwMode="auto">
          <a:xfrm>
            <a:off x="3577503" y="3812166"/>
            <a:ext cx="4676775" cy="1871662"/>
            <a:chOff x="3270176" y="2977173"/>
            <a:chExt cx="4676677" cy="1872103"/>
          </a:xfrm>
        </p:grpSpPr>
        <p:pic>
          <p:nvPicPr>
            <p:cNvPr id="7" name="Picture 2" descr="http://www.symelec.ca/ESW/Images/blue_envelop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176" y="2977173"/>
              <a:ext cx="936103" cy="93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C:\Users\Gyöngyi\Downloads\Pho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79" y="3913276"/>
              <a:ext cx="936000" cy="9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églalap 6"/>
            <p:cNvSpPr>
              <a:spLocks noChangeArrowheads="1"/>
            </p:cNvSpPr>
            <p:nvPr/>
          </p:nvSpPr>
          <p:spPr bwMode="auto">
            <a:xfrm>
              <a:off x="4572000" y="4186199"/>
              <a:ext cx="22813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hu-HU" altLang="hu-H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+36 30 9702 865</a:t>
              </a:r>
            </a:p>
          </p:txBody>
        </p:sp>
        <p:sp>
          <p:nvSpPr>
            <p:cNvPr id="10" name="Téglalap 7"/>
            <p:cNvSpPr>
              <a:spLocks noChangeArrowheads="1"/>
            </p:cNvSpPr>
            <p:nvPr/>
          </p:nvSpPr>
          <p:spPr bwMode="auto">
            <a:xfrm>
              <a:off x="4538997" y="3260559"/>
              <a:ext cx="34078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hu-HU" altLang="hu-HU" sz="2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lakatos.peter@uni.nke.hu</a:t>
              </a:r>
              <a:endPara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8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431" y="4397022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19089" y="0"/>
            <a:ext cx="11143317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>
                <a:solidFill>
                  <a:schemeClr val="bg1"/>
                </a:solidFill>
              </a:rPr>
              <a:t>2.</a:t>
            </a:r>
          </a:p>
          <a:p>
            <a:endParaRPr lang="hu-HU" sz="2500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HELYETTESÍTSE BE A MEGFELELŐ KIFEJEZÉST A MONDATBA:</a:t>
            </a:r>
          </a:p>
          <a:p>
            <a:r>
              <a:rPr lang="hu-HU" sz="2800" dirty="0">
                <a:solidFill>
                  <a:schemeClr val="bg1"/>
                </a:solidFill>
              </a:rPr>
              <a:t>„logisztika az a tevékenység, amely biztosítja, hogy az üzleti folyamatok zavartalan lebonyolításához szükséges termékek és szolgáltatások, valamint a …………. tényezők a megfelelő helyen és időpontban, a szükségletnek megfelelő mennyiségben, minőségben és választékban rendelkezésre álljanak.” 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MEGFELELŐ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HUMÁN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TERMELÉSI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ANYAGI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12874" y="196948"/>
            <a:ext cx="424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19.oldal</a:t>
            </a:r>
          </a:p>
        </p:txBody>
      </p:sp>
    </p:spTree>
    <p:extLst>
      <p:ext uri="{BB962C8B-B14F-4D97-AF65-F5344CB8AC3E}">
        <p14:creationId xmlns:p14="http://schemas.microsoft.com/office/powerpoint/2010/main" val="174134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68" y="289895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3096" y="0"/>
            <a:ext cx="3922540" cy="749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3.</a:t>
            </a:r>
          </a:p>
          <a:p>
            <a:r>
              <a:rPr lang="hu-HU" sz="2800" b="1" dirty="0">
                <a:solidFill>
                  <a:schemeClr val="bg1"/>
                </a:solidFill>
              </a:rPr>
              <a:t>MI ILLIK A PIROS TÉGLALAPBA?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BESZERZÉS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INTEGRÁLT KÖLTSÉGSZEMLÉLET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LOGISZTIKAI INFRASTRUKTÚRA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SZÁLLÍTÁS</a:t>
            </a:r>
          </a:p>
          <a:p>
            <a:endParaRPr lang="hu-HU" sz="2500" b="1" dirty="0">
              <a:solidFill>
                <a:schemeClr val="bg1"/>
              </a:solidFill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5636" y="3215601"/>
            <a:ext cx="8030596" cy="349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1026941" y="0"/>
            <a:ext cx="360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20.oldal</a:t>
            </a:r>
          </a:p>
        </p:txBody>
      </p:sp>
    </p:spTree>
    <p:extLst>
      <p:ext uri="{BB962C8B-B14F-4D97-AF65-F5344CB8AC3E}">
        <p14:creationId xmlns:p14="http://schemas.microsoft.com/office/powerpoint/2010/main" val="323384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676" y="210818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75788" y="596956"/>
            <a:ext cx="616527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4.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LPI FOGALMA: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ÁRUSZÁLLÍTÁS EGYIK FAJTÁJA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LOGISZTIKAI TELJESÍTMÉNYMUTATÓ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SZÁMLÁZÁS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CENTRALIZÁLT BESZERZÉS</a:t>
            </a:r>
          </a:p>
          <a:p>
            <a:endParaRPr lang="hu-HU" sz="2500" dirty="0"/>
          </a:p>
          <a:p>
            <a:endParaRPr lang="hu-HU" sz="25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4460" y="3325092"/>
            <a:ext cx="5438775" cy="278433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02191" y="633046"/>
            <a:ext cx="375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25.oldal</a:t>
            </a:r>
          </a:p>
        </p:txBody>
      </p:sp>
    </p:spTree>
    <p:extLst>
      <p:ext uri="{BB962C8B-B14F-4D97-AF65-F5344CB8AC3E}">
        <p14:creationId xmlns:p14="http://schemas.microsoft.com/office/powerpoint/2010/main" val="365818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21" y="1402308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86691" y="573366"/>
            <a:ext cx="710694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5.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A LOGISZTIKAI SZOLGÁLTATÁSI SZÍNVONAL EGYIK FŐ MUTATÓJA: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ÁLLÁS IDŐ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TERMELÉS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SZÁLLÍTÁSI IDŐ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ÉRTÉKESÍTÉS</a:t>
            </a:r>
          </a:p>
          <a:p>
            <a:pPr marL="457200" indent="-457200">
              <a:buFont typeface="+mj-lt"/>
              <a:buAutoNum type="alphaUcPeriod"/>
            </a:pPr>
            <a:endParaRPr lang="hu-HU" sz="25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hu-HU" sz="25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59988" y="647114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31.oldal</a:t>
            </a:r>
          </a:p>
        </p:txBody>
      </p:sp>
    </p:spTree>
    <p:extLst>
      <p:ext uri="{BB962C8B-B14F-4D97-AF65-F5344CB8AC3E}">
        <p14:creationId xmlns:p14="http://schemas.microsoft.com/office/powerpoint/2010/main" val="226955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04" y="3542515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53566" y="473552"/>
            <a:ext cx="756458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6.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MELYIK –hányas számú-HELSINKI KORRIDOR LÁTHATÓ AZ ÁBRÁN?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u-HU" sz="2800" u="sng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IV.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VI.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V.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VII.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95" y="2211067"/>
            <a:ext cx="5743575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8"/>
          <p:cNvSpPr txBox="1">
            <a:spLocks noChangeArrowheads="1"/>
          </p:cNvSpPr>
          <p:nvPr/>
        </p:nvSpPr>
        <p:spPr bwMode="auto">
          <a:xfrm>
            <a:off x="6805757" y="2055492"/>
            <a:ext cx="3643313" cy="8302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XXXXXXXXXXXXXXXXX</a:t>
            </a:r>
          </a:p>
        </p:txBody>
      </p:sp>
      <p:sp>
        <p:nvSpPr>
          <p:cNvPr id="7" name="Szövegdoboz 9"/>
          <p:cNvSpPr txBox="1">
            <a:spLocks noChangeArrowheads="1"/>
          </p:cNvSpPr>
          <p:nvPr/>
        </p:nvSpPr>
        <p:spPr bwMode="auto">
          <a:xfrm>
            <a:off x="5726257" y="4287517"/>
            <a:ext cx="1857375" cy="1200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2060"/>
                </a:solidFill>
              </a:rPr>
              <a:t>XXXXXXXXXXXXXXXXX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8693834" y="633046"/>
            <a:ext cx="29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Log alapjai </a:t>
            </a:r>
            <a:r>
              <a:rPr lang="hu-HU" b="1" dirty="0" err="1">
                <a:solidFill>
                  <a:srgbClr val="FF0000"/>
                </a:solidFill>
              </a:rPr>
              <a:t>prez</a:t>
            </a:r>
            <a:r>
              <a:rPr lang="hu-HU" b="1" dirty="0">
                <a:solidFill>
                  <a:srgbClr val="FF0000"/>
                </a:solidFill>
              </a:rPr>
              <a:t> 17.dia</a:t>
            </a:r>
          </a:p>
          <a:p>
            <a:r>
              <a:rPr lang="hu-HU" b="1" dirty="0">
                <a:solidFill>
                  <a:srgbClr val="FF0000"/>
                </a:solidFill>
              </a:rPr>
              <a:t>Log könyv 21. o. 7. ábra</a:t>
            </a:r>
          </a:p>
        </p:txBody>
      </p:sp>
    </p:spTree>
    <p:extLst>
      <p:ext uri="{BB962C8B-B14F-4D97-AF65-F5344CB8AC3E}">
        <p14:creationId xmlns:p14="http://schemas.microsoft.com/office/powerpoint/2010/main" val="290369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802" y="183476"/>
            <a:ext cx="2466975" cy="184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51162" y="530942"/>
            <a:ext cx="867571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7.</a:t>
            </a:r>
          </a:p>
          <a:p>
            <a:endParaRPr lang="hu-HU" sz="2800" b="1" dirty="0">
              <a:solidFill>
                <a:schemeClr val="bg1"/>
              </a:solidFill>
            </a:endParaRPr>
          </a:p>
          <a:p>
            <a:r>
              <a:rPr lang="hu-HU" sz="2800" b="1" dirty="0">
                <a:solidFill>
                  <a:schemeClr val="bg1"/>
                </a:solidFill>
              </a:rPr>
              <a:t>MI ILLIK A PONTOZOTT HELYRE?</a:t>
            </a:r>
          </a:p>
          <a:p>
            <a:r>
              <a:rPr lang="hu-HU" sz="2800" i="1" dirty="0">
                <a:solidFill>
                  <a:schemeClr val="bg1"/>
                </a:solidFill>
              </a:rPr>
              <a:t>Centralizált beszerzésről akkor beszélhetünk, ha egy vállalat beszerzéssel kapcsolatos tevékenységeit ………….. szervezeti egység végzi el. </a:t>
            </a:r>
            <a:endParaRPr lang="hu-HU" sz="28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KETTŐ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HÁROM</a:t>
            </a:r>
          </a:p>
          <a:p>
            <a:pPr marL="457200" indent="-457200">
              <a:buFont typeface="+mj-lt"/>
              <a:buAutoNum type="alphaUcPeriod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EGYETLEN</a:t>
            </a:r>
          </a:p>
          <a:p>
            <a:pPr marL="457200" indent="-457200">
              <a:buFont typeface="+mj-lt"/>
              <a:buAutoNum type="alphaUcPeriod"/>
            </a:pPr>
            <a:endParaRPr lang="hu-HU" sz="28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sz="2800" dirty="0">
                <a:solidFill>
                  <a:schemeClr val="bg1"/>
                </a:solidFill>
              </a:rPr>
              <a:t>TÖBB</a:t>
            </a:r>
          </a:p>
          <a:p>
            <a:endParaRPr lang="hu-HU" sz="2500" b="1" dirty="0">
              <a:solidFill>
                <a:schemeClr val="bg1"/>
              </a:solidFill>
            </a:endParaRPr>
          </a:p>
          <a:p>
            <a:endParaRPr lang="hu-HU" sz="2500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92702" y="689317"/>
            <a:ext cx="327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37.oldal</a:t>
            </a:r>
          </a:p>
        </p:txBody>
      </p:sp>
    </p:spTree>
    <p:extLst>
      <p:ext uri="{BB962C8B-B14F-4D97-AF65-F5344CB8AC3E}">
        <p14:creationId xmlns:p14="http://schemas.microsoft.com/office/powerpoint/2010/main" val="307877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1775884" y="2349501"/>
            <a:ext cx="8737600" cy="3095625"/>
          </a:xfrm>
          <a:solidFill>
            <a:schemeClr val="bg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hu-HU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A; Megfelelő információ,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hu-HU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B; Megfelelő szinergia,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hu-HU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C; Megfelelő energia,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hu-HU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D; Megfelelő helyre,</a:t>
            </a:r>
          </a:p>
        </p:txBody>
      </p:sp>
      <p:sp>
        <p:nvSpPr>
          <p:cNvPr id="3075" name="Dátum helye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4EC688B-9D8A-4F42-A42B-3B3A5E1E8E21}" type="datetime1">
              <a:rPr lang="hu-HU" altLang="hu-HU" smtClean="0"/>
              <a:pPr/>
              <a:t>2019. 11. 17.</a:t>
            </a:fld>
            <a:endParaRPr lang="hu-HU" altLang="hu-HU"/>
          </a:p>
        </p:txBody>
      </p:sp>
      <p:sp>
        <p:nvSpPr>
          <p:cNvPr id="3076" name="Élőláb helye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hu-HU"/>
              <a:t>Dr. Lakatos Péter</a:t>
            </a:r>
          </a:p>
        </p:txBody>
      </p:sp>
      <p:sp>
        <p:nvSpPr>
          <p:cNvPr id="3077" name="Dia számának helye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B06F33F5-808A-42A4-B493-6BB3111FBA4D}" type="slidenum">
              <a:rPr lang="hu-HU" altLang="hu-HU" smtClean="0"/>
              <a:pPr/>
              <a:t>9</a:t>
            </a:fld>
            <a:endParaRPr lang="hu-HU" altLang="hu-HU"/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2256367" y="549275"/>
            <a:ext cx="7605184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4400" b="1" dirty="0">
                <a:solidFill>
                  <a:srgbClr val="FF0000"/>
                </a:solidFill>
                <a:latin typeface="Arial" charset="0"/>
              </a:rPr>
              <a:t>8; MELYIK NEM?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944534" y="1412876"/>
            <a:ext cx="1780117" cy="75406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4800" b="1">
                <a:latin typeface="Arial" charset="0"/>
              </a:rPr>
              <a:t>? M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411286" y="745588"/>
            <a:ext cx="257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Könyv 16.oldal</a:t>
            </a:r>
          </a:p>
          <a:p>
            <a:endParaRPr lang="hu-HU" dirty="0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500"/>
                                        <p:tgtEl>
                                          <p:spTgt spid="675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 animBg="1" advAuto="0"/>
      <p:bldP spid="6758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482</TotalTime>
  <Words>936</Words>
  <Application>Microsoft Office PowerPoint</Application>
  <PresentationFormat>Szélesvásznú</PresentationFormat>
  <Paragraphs>327</Paragraphs>
  <Slides>27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27</vt:i4>
      </vt:variant>
    </vt:vector>
  </HeadingPairs>
  <TitlesOfParts>
    <vt:vector size="38" baseType="lpstr">
      <vt:lpstr>Arial</vt:lpstr>
      <vt:lpstr>Book Antiqua</vt:lpstr>
      <vt:lpstr>Calibri</vt:lpstr>
      <vt:lpstr>Comic Sans MS</vt:lpstr>
      <vt:lpstr>Lucida Sans</vt:lpstr>
      <vt:lpstr>Times New Roman</vt:lpstr>
      <vt:lpstr>Wingdings</vt:lpstr>
      <vt:lpstr>Wingdings 2</vt:lpstr>
      <vt:lpstr>Wingdings 3</vt:lpstr>
      <vt:lpstr>Hegycsúcs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11;      SCM jelentése: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Tündérke</dc:creator>
  <cp:lastModifiedBy>Dr. Lakatos Péter</cp:lastModifiedBy>
  <cp:revision>176</cp:revision>
  <dcterms:created xsi:type="dcterms:W3CDTF">2018-08-03T11:45:53Z</dcterms:created>
  <dcterms:modified xsi:type="dcterms:W3CDTF">2019-11-17T12:26:12Z</dcterms:modified>
</cp:coreProperties>
</file>